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330" r:id="rId2"/>
    <p:sldId id="324" r:id="rId3"/>
    <p:sldId id="322" r:id="rId4"/>
    <p:sldId id="308" r:id="rId5"/>
    <p:sldId id="306" r:id="rId6"/>
    <p:sldId id="307" r:id="rId7"/>
    <p:sldId id="319" r:id="rId8"/>
    <p:sldId id="320" r:id="rId9"/>
    <p:sldId id="325" r:id="rId10"/>
    <p:sldId id="337" r:id="rId11"/>
    <p:sldId id="338" r:id="rId12"/>
    <p:sldId id="339" r:id="rId13"/>
    <p:sldId id="301" r:id="rId14"/>
    <p:sldId id="327" r:id="rId15"/>
    <p:sldId id="263" r:id="rId16"/>
    <p:sldId id="335" r:id="rId17"/>
    <p:sldId id="336" r:id="rId18"/>
    <p:sldId id="328" r:id="rId19"/>
    <p:sldId id="332" r:id="rId20"/>
    <p:sldId id="333" r:id="rId21"/>
    <p:sldId id="259" r:id="rId22"/>
    <p:sldId id="326" r:id="rId23"/>
    <p:sldId id="309" r:id="rId24"/>
    <p:sldId id="340" r:id="rId25"/>
    <p:sldId id="279" r:id="rId26"/>
    <p:sldId id="329" r:id="rId27"/>
    <p:sldId id="33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DAD2"/>
    <a:srgbClr val="F7F5ED"/>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439FAD-6920-C640-801C-FA4350685D8B}" v="102" dt="2025-07-08T08:38:03.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01"/>
    <p:restoredTop sz="78817"/>
  </p:normalViewPr>
  <p:slideViewPr>
    <p:cSldViewPr snapToGrid="0" snapToObjects="1">
      <p:cViewPr varScale="1">
        <p:scale>
          <a:sx n="94" d="100"/>
          <a:sy n="94" d="100"/>
        </p:scale>
        <p:origin x="1248"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ra Titone, Dr" userId="3dd37b61-bf60-4558-b5db-4df26cdba51b" providerId="ADAL" clId="{1B439FAD-6920-C640-801C-FA4350685D8B}"/>
    <pc:docChg chg="undo custSel addSld delSld modSld">
      <pc:chgData name="Debra Titone, Dr" userId="3dd37b61-bf60-4558-b5db-4df26cdba51b" providerId="ADAL" clId="{1B439FAD-6920-C640-801C-FA4350685D8B}" dt="2025-07-08T08:38:03.189" v="472"/>
      <pc:docMkLst>
        <pc:docMk/>
      </pc:docMkLst>
      <pc:sldChg chg="addSp delSp modSp add mod addAnim delAnim modAnim">
        <pc:chgData name="Debra Titone, Dr" userId="3dd37b61-bf60-4558-b5db-4df26cdba51b" providerId="ADAL" clId="{1B439FAD-6920-C640-801C-FA4350685D8B}" dt="2025-07-08T04:45:55.652" v="471" actId="1076"/>
        <pc:sldMkLst>
          <pc:docMk/>
          <pc:sldMk cId="2352825281" sldId="301"/>
        </pc:sldMkLst>
        <pc:spChg chg="del mod">
          <ac:chgData name="Debra Titone, Dr" userId="3dd37b61-bf60-4558-b5db-4df26cdba51b" providerId="ADAL" clId="{1B439FAD-6920-C640-801C-FA4350685D8B}" dt="2025-07-08T04:26:03.096" v="329" actId="478"/>
          <ac:spMkLst>
            <pc:docMk/>
            <pc:sldMk cId="2352825281" sldId="301"/>
            <ac:spMk id="2" creationId="{0262E150-42DF-255C-6970-DDB7B06BC586}"/>
          </ac:spMkLst>
        </pc:spChg>
        <pc:spChg chg="mod">
          <ac:chgData name="Debra Titone, Dr" userId="3dd37b61-bf60-4558-b5db-4df26cdba51b" providerId="ADAL" clId="{1B439FAD-6920-C640-801C-FA4350685D8B}" dt="2025-07-08T04:45:55.652" v="471" actId="1076"/>
          <ac:spMkLst>
            <pc:docMk/>
            <pc:sldMk cId="2352825281" sldId="301"/>
            <ac:spMk id="4" creationId="{00000000-0000-0000-0000-000000000000}"/>
          </ac:spMkLst>
        </pc:spChg>
        <pc:spChg chg="add del mod">
          <ac:chgData name="Debra Titone, Dr" userId="3dd37b61-bf60-4558-b5db-4df26cdba51b" providerId="ADAL" clId="{1B439FAD-6920-C640-801C-FA4350685D8B}" dt="2025-07-08T04:45:54.729" v="470" actId="1076"/>
          <ac:spMkLst>
            <pc:docMk/>
            <pc:sldMk cId="2352825281" sldId="301"/>
            <ac:spMk id="5" creationId="{00000000-0000-0000-0000-000000000000}"/>
          </ac:spMkLst>
        </pc:spChg>
        <pc:spChg chg="add del mod">
          <ac:chgData name="Debra Titone, Dr" userId="3dd37b61-bf60-4558-b5db-4df26cdba51b" providerId="ADAL" clId="{1B439FAD-6920-C640-801C-FA4350685D8B}" dt="2025-07-08T04:13:28.381" v="308" actId="478"/>
          <ac:spMkLst>
            <pc:docMk/>
            <pc:sldMk cId="2352825281" sldId="301"/>
            <ac:spMk id="7" creationId="{A725AD05-F19F-DE5D-ED9F-3567C1DD0EAC}"/>
          </ac:spMkLst>
        </pc:spChg>
      </pc:sldChg>
      <pc:sldChg chg="del">
        <pc:chgData name="Debra Titone, Dr" userId="3dd37b61-bf60-4558-b5db-4df26cdba51b" providerId="ADAL" clId="{1B439FAD-6920-C640-801C-FA4350685D8B}" dt="2025-07-08T03:43:43.851" v="97" actId="2696"/>
        <pc:sldMkLst>
          <pc:docMk/>
          <pc:sldMk cId="4151124804" sldId="301"/>
        </pc:sldMkLst>
      </pc:sldChg>
      <pc:sldChg chg="modSp mod">
        <pc:chgData name="Debra Titone, Dr" userId="3dd37b61-bf60-4558-b5db-4df26cdba51b" providerId="ADAL" clId="{1B439FAD-6920-C640-801C-FA4350685D8B}" dt="2025-07-08T04:27:01.840" v="331" actId="1076"/>
        <pc:sldMkLst>
          <pc:docMk/>
          <pc:sldMk cId="213197868" sldId="308"/>
        </pc:sldMkLst>
        <pc:spChg chg="mod">
          <ac:chgData name="Debra Titone, Dr" userId="3dd37b61-bf60-4558-b5db-4df26cdba51b" providerId="ADAL" clId="{1B439FAD-6920-C640-801C-FA4350685D8B}" dt="2025-07-08T04:27:01.840" v="331" actId="1076"/>
          <ac:spMkLst>
            <pc:docMk/>
            <pc:sldMk cId="213197868" sldId="308"/>
            <ac:spMk id="5" creationId="{00000000-0000-0000-0000-000000000000}"/>
          </ac:spMkLst>
        </pc:spChg>
      </pc:sldChg>
      <pc:sldChg chg="modSp">
        <pc:chgData name="Debra Titone, Dr" userId="3dd37b61-bf60-4558-b5db-4df26cdba51b" providerId="ADAL" clId="{1B439FAD-6920-C640-801C-FA4350685D8B}" dt="2025-07-08T04:21:27.326" v="321" actId="114"/>
        <pc:sldMkLst>
          <pc:docMk/>
          <pc:sldMk cId="2854968169" sldId="309"/>
        </pc:sldMkLst>
        <pc:spChg chg="mod">
          <ac:chgData name="Debra Titone, Dr" userId="3dd37b61-bf60-4558-b5db-4df26cdba51b" providerId="ADAL" clId="{1B439FAD-6920-C640-801C-FA4350685D8B}" dt="2025-07-08T04:21:27.326" v="321" actId="114"/>
          <ac:spMkLst>
            <pc:docMk/>
            <pc:sldMk cId="2854968169" sldId="309"/>
            <ac:spMk id="5" creationId="{00000000-0000-0000-0000-000000000000}"/>
          </ac:spMkLst>
        </pc:spChg>
      </pc:sldChg>
      <pc:sldChg chg="modSp mod">
        <pc:chgData name="Debra Titone, Dr" userId="3dd37b61-bf60-4558-b5db-4df26cdba51b" providerId="ADAL" clId="{1B439FAD-6920-C640-801C-FA4350685D8B}" dt="2025-07-08T04:41:28.265" v="445" actId="207"/>
        <pc:sldMkLst>
          <pc:docMk/>
          <pc:sldMk cId="39913732" sldId="319"/>
        </pc:sldMkLst>
        <pc:spChg chg="mod">
          <ac:chgData name="Debra Titone, Dr" userId="3dd37b61-bf60-4558-b5db-4df26cdba51b" providerId="ADAL" clId="{1B439FAD-6920-C640-801C-FA4350685D8B}" dt="2025-07-08T04:41:28.265" v="445" actId="207"/>
          <ac:spMkLst>
            <pc:docMk/>
            <pc:sldMk cId="39913732" sldId="319"/>
            <ac:spMk id="5" creationId="{425A70DF-B8E2-4F57-CAA4-858A8F1E25A8}"/>
          </ac:spMkLst>
        </pc:spChg>
      </pc:sldChg>
      <pc:sldChg chg="modSp mod">
        <pc:chgData name="Debra Titone, Dr" userId="3dd37b61-bf60-4558-b5db-4df26cdba51b" providerId="ADAL" clId="{1B439FAD-6920-C640-801C-FA4350685D8B}" dt="2025-07-08T04:41:22.555" v="444" actId="207"/>
        <pc:sldMkLst>
          <pc:docMk/>
          <pc:sldMk cId="2616372913" sldId="320"/>
        </pc:sldMkLst>
        <pc:spChg chg="mod">
          <ac:chgData name="Debra Titone, Dr" userId="3dd37b61-bf60-4558-b5db-4df26cdba51b" providerId="ADAL" clId="{1B439FAD-6920-C640-801C-FA4350685D8B}" dt="2025-07-08T04:41:22.555" v="444" actId="207"/>
          <ac:spMkLst>
            <pc:docMk/>
            <pc:sldMk cId="2616372913" sldId="320"/>
            <ac:spMk id="11" creationId="{C6C7B317-FF62-D137-5FF9-5AD7E14C414C}"/>
          </ac:spMkLst>
        </pc:spChg>
      </pc:sldChg>
      <pc:sldChg chg="add del">
        <pc:chgData name="Debra Titone, Dr" userId="3dd37b61-bf60-4558-b5db-4df26cdba51b" providerId="ADAL" clId="{1B439FAD-6920-C640-801C-FA4350685D8B}" dt="2025-07-08T03:43:28.806" v="95" actId="2696"/>
        <pc:sldMkLst>
          <pc:docMk/>
          <pc:sldMk cId="316390512" sldId="325"/>
        </pc:sldMkLst>
      </pc:sldChg>
      <pc:sldChg chg="modSp del mod">
        <pc:chgData name="Debra Titone, Dr" userId="3dd37b61-bf60-4558-b5db-4df26cdba51b" providerId="ADAL" clId="{1B439FAD-6920-C640-801C-FA4350685D8B}" dt="2025-07-08T03:43:16.313" v="93" actId="2696"/>
        <pc:sldMkLst>
          <pc:docMk/>
          <pc:sldMk cId="1124618506" sldId="325"/>
        </pc:sldMkLst>
        <pc:spChg chg="mod">
          <ac:chgData name="Debra Titone, Dr" userId="3dd37b61-bf60-4558-b5db-4df26cdba51b" providerId="ADAL" clId="{1B439FAD-6920-C640-801C-FA4350685D8B}" dt="2025-07-08T03:42:25.257" v="92" actId="20577"/>
          <ac:spMkLst>
            <pc:docMk/>
            <pc:sldMk cId="1124618506" sldId="325"/>
            <ac:spMk id="5" creationId="{FB086650-4680-E3FE-CABF-8A360E374B60}"/>
          </ac:spMkLst>
        </pc:spChg>
      </pc:sldChg>
      <pc:sldChg chg="add del">
        <pc:chgData name="Debra Titone, Dr" userId="3dd37b61-bf60-4558-b5db-4df26cdba51b" providerId="ADAL" clId="{1B439FAD-6920-C640-801C-FA4350685D8B}" dt="2025-07-08T03:44:16.489" v="99" actId="2696"/>
        <pc:sldMkLst>
          <pc:docMk/>
          <pc:sldMk cId="3446934916" sldId="325"/>
        </pc:sldMkLst>
      </pc:sldChg>
      <pc:sldChg chg="addSp delSp modSp add mod">
        <pc:chgData name="Debra Titone, Dr" userId="3dd37b61-bf60-4558-b5db-4df26cdba51b" providerId="ADAL" clId="{1B439FAD-6920-C640-801C-FA4350685D8B}" dt="2025-07-08T04:35:55.317" v="358" actId="1076"/>
        <pc:sldMkLst>
          <pc:docMk/>
          <pc:sldMk cId="4214188744" sldId="325"/>
        </pc:sldMkLst>
        <pc:spChg chg="mod">
          <ac:chgData name="Debra Titone, Dr" userId="3dd37b61-bf60-4558-b5db-4df26cdba51b" providerId="ADAL" clId="{1B439FAD-6920-C640-801C-FA4350685D8B}" dt="2025-07-08T03:46:24.121" v="130" actId="1076"/>
          <ac:spMkLst>
            <pc:docMk/>
            <pc:sldMk cId="4214188744" sldId="325"/>
            <ac:spMk id="4" creationId="{62756132-CFBA-B894-B8A1-DA062CE86493}"/>
          </ac:spMkLst>
        </pc:spChg>
        <pc:spChg chg="del mod">
          <ac:chgData name="Debra Titone, Dr" userId="3dd37b61-bf60-4558-b5db-4df26cdba51b" providerId="ADAL" clId="{1B439FAD-6920-C640-801C-FA4350685D8B}" dt="2025-07-08T04:35:42.155" v="354" actId="478"/>
          <ac:spMkLst>
            <pc:docMk/>
            <pc:sldMk cId="4214188744" sldId="325"/>
            <ac:spMk id="5" creationId="{FB086650-4680-E3FE-CABF-8A360E374B60}"/>
          </ac:spMkLst>
        </pc:spChg>
        <pc:spChg chg="add del mod">
          <ac:chgData name="Debra Titone, Dr" userId="3dd37b61-bf60-4558-b5db-4df26cdba51b" providerId="ADAL" clId="{1B439FAD-6920-C640-801C-FA4350685D8B}" dt="2025-07-08T04:35:44.364" v="355" actId="478"/>
          <ac:spMkLst>
            <pc:docMk/>
            <pc:sldMk cId="4214188744" sldId="325"/>
            <ac:spMk id="8" creationId="{404E2944-461C-63AD-337C-0947A49284DF}"/>
          </ac:spMkLst>
        </pc:spChg>
        <pc:picChg chg="add mod">
          <ac:chgData name="Debra Titone, Dr" userId="3dd37b61-bf60-4558-b5db-4df26cdba51b" providerId="ADAL" clId="{1B439FAD-6920-C640-801C-FA4350685D8B}" dt="2025-07-08T04:35:55.317" v="358" actId="1076"/>
          <ac:picMkLst>
            <pc:docMk/>
            <pc:sldMk cId="4214188744" sldId="325"/>
            <ac:picMk id="3" creationId="{D5FC4966-D21B-285B-34EA-C4B8F718F184}"/>
          </ac:picMkLst>
        </pc:picChg>
        <pc:picChg chg="add del mod">
          <ac:chgData name="Debra Titone, Dr" userId="3dd37b61-bf60-4558-b5db-4df26cdba51b" providerId="ADAL" clId="{1B439FAD-6920-C640-801C-FA4350685D8B}" dt="2025-07-08T04:35:31.428" v="353" actId="478"/>
          <ac:picMkLst>
            <pc:docMk/>
            <pc:sldMk cId="4214188744" sldId="325"/>
            <ac:picMk id="6" creationId="{7BD486E6-D7C0-00BD-8724-BD71EE6C9342}"/>
          </ac:picMkLst>
        </pc:picChg>
      </pc:sldChg>
      <pc:sldChg chg="modNotesTx">
        <pc:chgData name="Debra Titone, Dr" userId="3dd37b61-bf60-4558-b5db-4df26cdba51b" providerId="ADAL" clId="{1B439FAD-6920-C640-801C-FA4350685D8B}" dt="2025-07-08T04:43:34.204" v="450" actId="20577"/>
        <pc:sldMkLst>
          <pc:docMk/>
          <pc:sldMk cId="807660272" sldId="326"/>
        </pc:sldMkLst>
      </pc:sldChg>
      <pc:sldChg chg="addSp delSp modSp mod setBg">
        <pc:chgData name="Debra Titone, Dr" userId="3dd37b61-bf60-4558-b5db-4df26cdba51b" providerId="ADAL" clId="{1B439FAD-6920-C640-801C-FA4350685D8B}" dt="2025-07-08T04:40:27.415" v="441" actId="26606"/>
        <pc:sldMkLst>
          <pc:docMk/>
          <pc:sldMk cId="3435601485" sldId="327"/>
        </pc:sldMkLst>
        <pc:spChg chg="add del">
          <ac:chgData name="Debra Titone, Dr" userId="3dd37b61-bf60-4558-b5db-4df26cdba51b" providerId="ADAL" clId="{1B439FAD-6920-C640-801C-FA4350685D8B}" dt="2025-07-08T04:40:27.415" v="441" actId="26606"/>
          <ac:spMkLst>
            <pc:docMk/>
            <pc:sldMk cId="3435601485" sldId="327"/>
            <ac:spMk id="9" creationId="{32BC26D8-82FB-445E-AA49-62A77D7C1EE0}"/>
          </ac:spMkLst>
        </pc:spChg>
        <pc:spChg chg="add del">
          <ac:chgData name="Debra Titone, Dr" userId="3dd37b61-bf60-4558-b5db-4df26cdba51b" providerId="ADAL" clId="{1B439FAD-6920-C640-801C-FA4350685D8B}" dt="2025-07-08T04:40:27.415" v="441" actId="26606"/>
          <ac:spMkLst>
            <pc:docMk/>
            <pc:sldMk cId="3435601485" sldId="327"/>
            <ac:spMk id="11" creationId="{CB44330D-EA18-4254-AA95-EB49948539B8}"/>
          </ac:spMkLst>
        </pc:spChg>
        <pc:picChg chg="add mod">
          <ac:chgData name="Debra Titone, Dr" userId="3dd37b61-bf60-4558-b5db-4df26cdba51b" providerId="ADAL" clId="{1B439FAD-6920-C640-801C-FA4350685D8B}" dt="2025-07-08T03:58:16.060" v="229"/>
          <ac:picMkLst>
            <pc:docMk/>
            <pc:sldMk cId="3435601485" sldId="327"/>
            <ac:picMk id="2" creationId="{79C26FF2-96C7-E7E7-132E-B5F95FC8384D}"/>
          </ac:picMkLst>
        </pc:picChg>
        <pc:picChg chg="add del mod">
          <ac:chgData name="Debra Titone, Dr" userId="3dd37b61-bf60-4558-b5db-4df26cdba51b" providerId="ADAL" clId="{1B439FAD-6920-C640-801C-FA4350685D8B}" dt="2025-07-08T03:59:27.326" v="233" actId="478"/>
          <ac:picMkLst>
            <pc:docMk/>
            <pc:sldMk cId="3435601485" sldId="327"/>
            <ac:picMk id="3" creationId="{A2D36C1D-C336-006E-1BEB-2B70605B9A57}"/>
          </ac:picMkLst>
        </pc:picChg>
        <pc:picChg chg="add mod">
          <ac:chgData name="Debra Titone, Dr" userId="3dd37b61-bf60-4558-b5db-4df26cdba51b" providerId="ADAL" clId="{1B439FAD-6920-C640-801C-FA4350685D8B}" dt="2025-07-08T04:09:41.398" v="239" actId="26606"/>
          <ac:picMkLst>
            <pc:docMk/>
            <pc:sldMk cId="3435601485" sldId="327"/>
            <ac:picMk id="4" creationId="{0B2CE518-BDFA-11DF-EE7F-678D6D2214DA}"/>
          </ac:picMkLst>
        </pc:picChg>
        <pc:picChg chg="del mod">
          <ac:chgData name="Debra Titone, Dr" userId="3dd37b61-bf60-4558-b5db-4df26cdba51b" providerId="ADAL" clId="{1B439FAD-6920-C640-801C-FA4350685D8B}" dt="2025-07-08T03:58:09.284" v="227" actId="478"/>
          <ac:picMkLst>
            <pc:docMk/>
            <pc:sldMk cId="3435601485" sldId="327"/>
            <ac:picMk id="5122" creationId="{0D1B6C07-CFE6-25EC-3B48-FD82BDC191EA}"/>
          </ac:picMkLst>
        </pc:picChg>
      </pc:sldChg>
      <pc:sldChg chg="setBg">
        <pc:chgData name="Debra Titone, Dr" userId="3dd37b61-bf60-4558-b5db-4df26cdba51b" providerId="ADAL" clId="{1B439FAD-6920-C640-801C-FA4350685D8B}" dt="2025-07-08T08:38:03.189" v="472"/>
        <pc:sldMkLst>
          <pc:docMk/>
          <pc:sldMk cId="2418655215" sldId="331"/>
        </pc:sldMkLst>
      </pc:sldChg>
      <pc:sldChg chg="addSp delSp modSp add mod">
        <pc:chgData name="Debra Titone, Dr" userId="3dd37b61-bf60-4558-b5db-4df26cdba51b" providerId="ADAL" clId="{1B439FAD-6920-C640-801C-FA4350685D8B}" dt="2025-07-08T04:36:21.929" v="365" actId="1076"/>
        <pc:sldMkLst>
          <pc:docMk/>
          <pc:sldMk cId="2959828424" sldId="337"/>
        </pc:sldMkLst>
        <pc:spChg chg="del mod">
          <ac:chgData name="Debra Titone, Dr" userId="3dd37b61-bf60-4558-b5db-4df26cdba51b" providerId="ADAL" clId="{1B439FAD-6920-C640-801C-FA4350685D8B}" dt="2025-07-08T03:54:57.419" v="206" actId="478"/>
          <ac:spMkLst>
            <pc:docMk/>
            <pc:sldMk cId="2959828424" sldId="337"/>
            <ac:spMk id="5" creationId="{2EB89693-8B42-729C-656F-E8056D92A2BC}"/>
          </ac:spMkLst>
        </pc:spChg>
        <pc:spChg chg="add del mod">
          <ac:chgData name="Debra Titone, Dr" userId="3dd37b61-bf60-4558-b5db-4df26cdba51b" providerId="ADAL" clId="{1B439FAD-6920-C640-801C-FA4350685D8B}" dt="2025-07-08T03:54:58.885" v="207" actId="478"/>
          <ac:spMkLst>
            <pc:docMk/>
            <pc:sldMk cId="2959828424" sldId="337"/>
            <ac:spMk id="8" creationId="{7C720C51-3F4C-8B2D-6CFA-014AE001121E}"/>
          </ac:spMkLst>
        </pc:spChg>
        <pc:spChg chg="add del mod">
          <ac:chgData name="Debra Titone, Dr" userId="3dd37b61-bf60-4558-b5db-4df26cdba51b" providerId="ADAL" clId="{1B439FAD-6920-C640-801C-FA4350685D8B}" dt="2025-07-08T04:36:02.704" v="359" actId="478"/>
          <ac:spMkLst>
            <pc:docMk/>
            <pc:sldMk cId="2959828424" sldId="337"/>
            <ac:spMk id="9" creationId="{65348710-B50E-F0FD-75E1-34CF517BFF57}"/>
          </ac:spMkLst>
        </pc:spChg>
        <pc:spChg chg="add del mod">
          <ac:chgData name="Debra Titone, Dr" userId="3dd37b61-bf60-4558-b5db-4df26cdba51b" providerId="ADAL" clId="{1B439FAD-6920-C640-801C-FA4350685D8B}" dt="2025-07-08T04:36:08.422" v="360" actId="478"/>
          <ac:spMkLst>
            <pc:docMk/>
            <pc:sldMk cId="2959828424" sldId="337"/>
            <ac:spMk id="12" creationId="{8707DDC6-7F02-9B8A-6CB9-C4890050E154}"/>
          </ac:spMkLst>
        </pc:spChg>
        <pc:picChg chg="del">
          <ac:chgData name="Debra Titone, Dr" userId="3dd37b61-bf60-4558-b5db-4df26cdba51b" providerId="ADAL" clId="{1B439FAD-6920-C640-801C-FA4350685D8B}" dt="2025-07-08T03:47:46.666" v="142" actId="478"/>
          <ac:picMkLst>
            <pc:docMk/>
            <pc:sldMk cId="2959828424" sldId="337"/>
            <ac:picMk id="3" creationId="{409043D3-9073-443E-7574-F871320E2993}"/>
          </ac:picMkLst>
        </pc:picChg>
        <pc:picChg chg="add mod">
          <ac:chgData name="Debra Titone, Dr" userId="3dd37b61-bf60-4558-b5db-4df26cdba51b" providerId="ADAL" clId="{1B439FAD-6920-C640-801C-FA4350685D8B}" dt="2025-07-08T04:36:21.929" v="365" actId="1076"/>
          <ac:picMkLst>
            <pc:docMk/>
            <pc:sldMk cId="2959828424" sldId="337"/>
            <ac:picMk id="6" creationId="{781A89AC-9C1C-0D2F-B0CA-3AA0C3709CDF}"/>
          </ac:picMkLst>
        </pc:picChg>
        <pc:picChg chg="add del mod">
          <ac:chgData name="Debra Titone, Dr" userId="3dd37b61-bf60-4558-b5db-4df26cdba51b" providerId="ADAL" clId="{1B439FAD-6920-C640-801C-FA4350685D8B}" dt="2025-07-08T04:36:09.597" v="361" actId="478"/>
          <ac:picMkLst>
            <pc:docMk/>
            <pc:sldMk cId="2959828424" sldId="337"/>
            <ac:picMk id="10" creationId="{EB9CDF4E-D981-4719-D73C-160BF53A3B7A}"/>
          </ac:picMkLst>
        </pc:picChg>
      </pc:sldChg>
      <pc:sldChg chg="addSp delSp modSp add mod">
        <pc:chgData name="Debra Titone, Dr" userId="3dd37b61-bf60-4558-b5db-4df26cdba51b" providerId="ADAL" clId="{1B439FAD-6920-C640-801C-FA4350685D8B}" dt="2025-07-08T04:36:41.675" v="371" actId="1076"/>
        <pc:sldMkLst>
          <pc:docMk/>
          <pc:sldMk cId="1724096230" sldId="338"/>
        </pc:sldMkLst>
        <pc:spChg chg="del mod">
          <ac:chgData name="Debra Titone, Dr" userId="3dd37b61-bf60-4558-b5db-4df26cdba51b" providerId="ADAL" clId="{1B439FAD-6920-C640-801C-FA4350685D8B}" dt="2025-07-08T03:52:02.284" v="170" actId="478"/>
          <ac:spMkLst>
            <pc:docMk/>
            <pc:sldMk cId="1724096230" sldId="338"/>
            <ac:spMk id="5" creationId="{0BECCC31-7DCB-66F3-37CE-50B97D6AB1FB}"/>
          </ac:spMkLst>
        </pc:spChg>
        <pc:spChg chg="add del mod">
          <ac:chgData name="Debra Titone, Dr" userId="3dd37b61-bf60-4558-b5db-4df26cdba51b" providerId="ADAL" clId="{1B439FAD-6920-C640-801C-FA4350685D8B}" dt="2025-07-08T03:52:22.309" v="173" actId="478"/>
          <ac:spMkLst>
            <pc:docMk/>
            <pc:sldMk cId="1724096230" sldId="338"/>
            <ac:spMk id="8" creationId="{742F47FA-1145-DF68-271A-267787FFD144}"/>
          </ac:spMkLst>
        </pc:spChg>
        <pc:spChg chg="add mod">
          <ac:chgData name="Debra Titone, Dr" userId="3dd37b61-bf60-4558-b5db-4df26cdba51b" providerId="ADAL" clId="{1B439FAD-6920-C640-801C-FA4350685D8B}" dt="2025-07-08T03:52:20.262" v="172"/>
          <ac:spMkLst>
            <pc:docMk/>
            <pc:sldMk cId="1724096230" sldId="338"/>
            <ac:spMk id="9" creationId="{0D8AE59B-E0B9-229D-CAE6-BB6D9DE70B62}"/>
          </ac:spMkLst>
        </pc:spChg>
        <pc:spChg chg="add del mod">
          <ac:chgData name="Debra Titone, Dr" userId="3dd37b61-bf60-4558-b5db-4df26cdba51b" providerId="ADAL" clId="{1B439FAD-6920-C640-801C-FA4350685D8B}" dt="2025-07-08T03:55:21.098" v="211" actId="478"/>
          <ac:spMkLst>
            <pc:docMk/>
            <pc:sldMk cId="1724096230" sldId="338"/>
            <ac:spMk id="10" creationId="{8E49A22A-DBD0-BAE4-DE3D-02FCA6D8F59E}"/>
          </ac:spMkLst>
        </pc:spChg>
        <pc:spChg chg="add del mod">
          <ac:chgData name="Debra Titone, Dr" userId="3dd37b61-bf60-4558-b5db-4df26cdba51b" providerId="ADAL" clId="{1B439FAD-6920-C640-801C-FA4350685D8B}" dt="2025-07-08T03:55:26.029" v="212" actId="478"/>
          <ac:spMkLst>
            <pc:docMk/>
            <pc:sldMk cId="1724096230" sldId="338"/>
            <ac:spMk id="14" creationId="{26B796E0-2F15-8094-16BA-76058BB8A60F}"/>
          </ac:spMkLst>
        </pc:spChg>
        <pc:spChg chg="add del mod">
          <ac:chgData name="Debra Titone, Dr" userId="3dd37b61-bf60-4558-b5db-4df26cdba51b" providerId="ADAL" clId="{1B439FAD-6920-C640-801C-FA4350685D8B}" dt="2025-07-08T04:36:27.670" v="366" actId="478"/>
          <ac:spMkLst>
            <pc:docMk/>
            <pc:sldMk cId="1724096230" sldId="338"/>
            <ac:spMk id="15" creationId="{D0EE6C1E-A570-6C09-ADA6-6FBC58640F7A}"/>
          </ac:spMkLst>
        </pc:spChg>
        <pc:spChg chg="add del mod">
          <ac:chgData name="Debra Titone, Dr" userId="3dd37b61-bf60-4558-b5db-4df26cdba51b" providerId="ADAL" clId="{1B439FAD-6920-C640-801C-FA4350685D8B}" dt="2025-07-08T04:36:29.521" v="367" actId="478"/>
          <ac:spMkLst>
            <pc:docMk/>
            <pc:sldMk cId="1724096230" sldId="338"/>
            <ac:spMk id="18" creationId="{ED085F26-C65B-6062-6884-6FE3B4372814}"/>
          </ac:spMkLst>
        </pc:spChg>
        <pc:picChg chg="add del mod">
          <ac:chgData name="Debra Titone, Dr" userId="3dd37b61-bf60-4558-b5db-4df26cdba51b" providerId="ADAL" clId="{1B439FAD-6920-C640-801C-FA4350685D8B}" dt="2025-07-08T03:51:58.152" v="169" actId="478"/>
          <ac:picMkLst>
            <pc:docMk/>
            <pc:sldMk cId="1724096230" sldId="338"/>
            <ac:picMk id="3" creationId="{48E0A5AE-1CE5-95A7-EF60-FE9F3557BD50}"/>
          </ac:picMkLst>
        </pc:picChg>
        <pc:picChg chg="del">
          <ac:chgData name="Debra Titone, Dr" userId="3dd37b61-bf60-4558-b5db-4df26cdba51b" providerId="ADAL" clId="{1B439FAD-6920-C640-801C-FA4350685D8B}" dt="2025-07-08T03:50:44.644" v="155" actId="478"/>
          <ac:picMkLst>
            <pc:docMk/>
            <pc:sldMk cId="1724096230" sldId="338"/>
            <ac:picMk id="6" creationId="{5AF8440A-2B04-F822-A701-733B90006729}"/>
          </ac:picMkLst>
        </pc:picChg>
        <pc:picChg chg="add mod">
          <ac:chgData name="Debra Titone, Dr" userId="3dd37b61-bf60-4558-b5db-4df26cdba51b" providerId="ADAL" clId="{1B439FAD-6920-C640-801C-FA4350685D8B}" dt="2025-07-08T04:36:41.675" v="371" actId="1076"/>
          <ac:picMkLst>
            <pc:docMk/>
            <pc:sldMk cId="1724096230" sldId="338"/>
            <ac:picMk id="12" creationId="{B4B39AB6-39A9-2BFF-C42E-E61DAE3EFB9E}"/>
          </ac:picMkLst>
        </pc:picChg>
        <pc:picChg chg="add del mod">
          <ac:chgData name="Debra Titone, Dr" userId="3dd37b61-bf60-4558-b5db-4df26cdba51b" providerId="ADAL" clId="{1B439FAD-6920-C640-801C-FA4350685D8B}" dt="2025-07-08T04:36:31.730" v="368" actId="478"/>
          <ac:picMkLst>
            <pc:docMk/>
            <pc:sldMk cId="1724096230" sldId="338"/>
            <ac:picMk id="16" creationId="{8CC71521-451C-FEE2-698F-645A04EDD8EF}"/>
          </ac:picMkLst>
        </pc:picChg>
      </pc:sldChg>
      <pc:sldChg chg="addSp delSp modSp add mod">
        <pc:chgData name="Debra Titone, Dr" userId="3dd37b61-bf60-4558-b5db-4df26cdba51b" providerId="ADAL" clId="{1B439FAD-6920-C640-801C-FA4350685D8B}" dt="2025-07-08T04:37:10.178" v="379" actId="1076"/>
        <pc:sldMkLst>
          <pc:docMk/>
          <pc:sldMk cId="1780510909" sldId="339"/>
        </pc:sldMkLst>
        <pc:spChg chg="del mod">
          <ac:chgData name="Debra Titone, Dr" userId="3dd37b61-bf60-4558-b5db-4df26cdba51b" providerId="ADAL" clId="{1B439FAD-6920-C640-801C-FA4350685D8B}" dt="2025-07-08T03:55:32.838" v="214" actId="478"/>
          <ac:spMkLst>
            <pc:docMk/>
            <pc:sldMk cId="1780510909" sldId="339"/>
            <ac:spMk id="5" creationId="{CF0E14C1-998C-F3D2-3FB8-52D2A673EE54}"/>
          </ac:spMkLst>
        </pc:spChg>
        <pc:spChg chg="add del mod">
          <ac:chgData name="Debra Titone, Dr" userId="3dd37b61-bf60-4558-b5db-4df26cdba51b" providerId="ADAL" clId="{1B439FAD-6920-C640-801C-FA4350685D8B}" dt="2025-07-08T03:55:35.190" v="215" actId="478"/>
          <ac:spMkLst>
            <pc:docMk/>
            <pc:sldMk cId="1780510909" sldId="339"/>
            <ac:spMk id="6" creationId="{DBA9E05D-CE3D-D878-97F6-9B806E89B93F}"/>
          </ac:spMkLst>
        </pc:spChg>
        <pc:spChg chg="add del mod">
          <ac:chgData name="Debra Titone, Dr" userId="3dd37b61-bf60-4558-b5db-4df26cdba51b" providerId="ADAL" clId="{1B439FAD-6920-C640-801C-FA4350685D8B}" dt="2025-07-08T04:36:47.878" v="372" actId="478"/>
          <ac:spMkLst>
            <pc:docMk/>
            <pc:sldMk cId="1780510909" sldId="339"/>
            <ac:spMk id="7" creationId="{E0EAC144-C026-EEC2-C946-943F550CC606}"/>
          </ac:spMkLst>
        </pc:spChg>
        <pc:spChg chg="add del mod">
          <ac:chgData name="Debra Titone, Dr" userId="3dd37b61-bf60-4558-b5db-4df26cdba51b" providerId="ADAL" clId="{1B439FAD-6920-C640-801C-FA4350685D8B}" dt="2025-07-08T04:36:50.352" v="373" actId="478"/>
          <ac:spMkLst>
            <pc:docMk/>
            <pc:sldMk cId="1780510909" sldId="339"/>
            <ac:spMk id="10" creationId="{1D8E1511-6247-36C3-EA99-1C9DD0EFFD84}"/>
          </ac:spMkLst>
        </pc:spChg>
        <pc:picChg chg="mod">
          <ac:chgData name="Debra Titone, Dr" userId="3dd37b61-bf60-4558-b5db-4df26cdba51b" providerId="ADAL" clId="{1B439FAD-6920-C640-801C-FA4350685D8B}" dt="2025-07-08T04:37:10.178" v="379" actId="1076"/>
          <ac:picMkLst>
            <pc:docMk/>
            <pc:sldMk cId="1780510909" sldId="339"/>
            <ac:picMk id="3" creationId="{56345190-BD1D-C953-2E59-89C61F1650E7}"/>
          </ac:picMkLst>
        </pc:picChg>
        <pc:picChg chg="add del mod">
          <ac:chgData name="Debra Titone, Dr" userId="3dd37b61-bf60-4558-b5db-4df26cdba51b" providerId="ADAL" clId="{1B439FAD-6920-C640-801C-FA4350685D8B}" dt="2025-07-08T04:36:52.004" v="374" actId="478"/>
          <ac:picMkLst>
            <pc:docMk/>
            <pc:sldMk cId="1780510909" sldId="339"/>
            <ac:picMk id="8" creationId="{5600EBF9-18F7-465E-02FB-E9FF7341C217}"/>
          </ac:picMkLst>
        </pc:picChg>
      </pc:sldChg>
      <pc:sldChg chg="delSp modSp add mod delAnim modAnim">
        <pc:chgData name="Debra Titone, Dr" userId="3dd37b61-bf60-4558-b5db-4df26cdba51b" providerId="ADAL" clId="{1B439FAD-6920-C640-801C-FA4350685D8B}" dt="2025-07-08T04:33:34.359" v="351" actId="207"/>
        <pc:sldMkLst>
          <pc:docMk/>
          <pc:sldMk cId="1073925524" sldId="340"/>
        </pc:sldMkLst>
        <pc:spChg chg="mod">
          <ac:chgData name="Debra Titone, Dr" userId="3dd37b61-bf60-4558-b5db-4df26cdba51b" providerId="ADAL" clId="{1B439FAD-6920-C640-801C-FA4350685D8B}" dt="2025-07-08T04:33:34.359" v="351" actId="207"/>
          <ac:spMkLst>
            <pc:docMk/>
            <pc:sldMk cId="1073925524" sldId="340"/>
            <ac:spMk id="5" creationId="{F52B42DB-CAB5-5B5E-0CF5-B1C1497754B3}"/>
          </ac:spMkLst>
        </pc:spChg>
        <pc:picChg chg="del">
          <ac:chgData name="Debra Titone, Dr" userId="3dd37b61-bf60-4558-b5db-4df26cdba51b" providerId="ADAL" clId="{1B439FAD-6920-C640-801C-FA4350685D8B}" dt="2025-07-08T04:28:36.034" v="335" actId="478"/>
          <ac:picMkLst>
            <pc:docMk/>
            <pc:sldMk cId="1073925524" sldId="340"/>
            <ac:picMk id="8" creationId="{C4BAED26-ED63-278A-85FC-7894089BB742}"/>
          </ac:picMkLst>
        </pc:picChg>
      </pc:sldChg>
      <pc:sldChg chg="add del">
        <pc:chgData name="Debra Titone, Dr" userId="3dd37b61-bf60-4558-b5db-4df26cdba51b" providerId="ADAL" clId="{1B439FAD-6920-C640-801C-FA4350685D8B}" dt="2025-07-08T04:14:14.354" v="311"/>
        <pc:sldMkLst>
          <pc:docMk/>
          <pc:sldMk cId="2800435843" sldId="3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3047A-BDB2-394E-82BA-29A571A631CD}" type="datetimeFigureOut">
              <a:rPr lang="en-US" smtClean="0"/>
              <a:t>7/8/25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66F61-FBE7-9E42-9A4E-5FB0BA0E6545}" type="slidenum">
              <a:rPr lang="en-US" smtClean="0"/>
              <a:t>‹#›</a:t>
            </a:fld>
            <a:endParaRPr lang="en-US"/>
          </a:p>
        </p:txBody>
      </p:sp>
    </p:spTree>
    <p:extLst>
      <p:ext uri="{BB962C8B-B14F-4D97-AF65-F5344CB8AC3E}">
        <p14:creationId xmlns:p14="http://schemas.microsoft.com/office/powerpoint/2010/main" val="126471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reminder, this award has been reserved for the highest </a:t>
            </a:r>
            <a:r>
              <a:rPr lang="en-US" dirty="0" err="1"/>
              <a:t>calibre</a:t>
            </a:r>
            <a:r>
              <a:rPr lang="en-US" dirty="0"/>
              <a:t> of applications.</a:t>
            </a:r>
          </a:p>
          <a:p>
            <a:endParaRPr lang="en-US" dirty="0"/>
          </a:p>
          <a:p>
            <a:r>
              <a:rPr lang="en-US" dirty="0"/>
              <a:t>Thus, the committee opted not to award a networking award. But they encourage those who applied this year to apply again next year for consideration.</a:t>
            </a:r>
          </a:p>
        </p:txBody>
      </p:sp>
      <p:sp>
        <p:nvSpPr>
          <p:cNvPr id="4" name="Slide Number Placeholder 3"/>
          <p:cNvSpPr>
            <a:spLocks noGrp="1"/>
          </p:cNvSpPr>
          <p:nvPr>
            <p:ph type="sldNum" sz="quarter" idx="5"/>
          </p:nvPr>
        </p:nvSpPr>
        <p:spPr/>
        <p:txBody>
          <a:bodyPr/>
          <a:lstStyle/>
          <a:p>
            <a:fld id="{E0F66F61-FBE7-9E42-9A4E-5FB0BA0E6545}" type="slidenum">
              <a:rPr lang="en-US" smtClean="0"/>
              <a:t>22</a:t>
            </a:fld>
            <a:endParaRPr lang="en-US"/>
          </a:p>
        </p:txBody>
      </p:sp>
    </p:spTree>
    <p:extLst>
      <p:ext uri="{BB962C8B-B14F-4D97-AF65-F5344CB8AC3E}">
        <p14:creationId xmlns:p14="http://schemas.microsoft.com/office/powerpoint/2010/main" val="581377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5421AF07-2484-4141-817B-8CAED4BEE180}"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1170883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421AF07-2484-4141-817B-8CAED4BEE180}"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140618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5421AF07-2484-4141-817B-8CAED4BEE180}"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266899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5421AF07-2484-4141-817B-8CAED4BEE180}"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1414785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5421AF07-2484-4141-817B-8CAED4BEE180}" type="datetimeFigureOut">
              <a:rPr lang="en-US" smtClean="0"/>
              <a:t>7/8/25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2256555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5421AF07-2484-4141-817B-8CAED4BEE180}" type="datetimeFigureOut">
              <a:rPr lang="en-US" smtClean="0"/>
              <a:t>7/8/25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994627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21AF07-2484-4141-817B-8CAED4BEE180}" type="datetimeFigureOut">
              <a:rPr lang="en-US" smtClean="0"/>
              <a:t>7/8/25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169779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5421AF07-2484-4141-817B-8CAED4BEE180}"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2243738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5421AF07-2484-4141-817B-8CAED4BEE180}"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3259427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421AF07-2484-4141-817B-8CAED4BEE180}"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3289159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421AF07-2484-4141-817B-8CAED4BEE180}"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AFBAB-1894-AD46-AED7-843911BF9002}" type="slidenum">
              <a:rPr lang="en-US" smtClean="0"/>
              <a:t>‹#›</a:t>
            </a:fld>
            <a:endParaRPr lang="en-US"/>
          </a:p>
        </p:txBody>
      </p:sp>
    </p:spTree>
    <p:extLst>
      <p:ext uri="{BB962C8B-B14F-4D97-AF65-F5344CB8AC3E}">
        <p14:creationId xmlns:p14="http://schemas.microsoft.com/office/powerpoint/2010/main" val="1644166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21AF07-2484-4141-817B-8CAED4BEE180}" type="datetimeFigureOut">
              <a:rPr lang="en-US" smtClean="0"/>
              <a:t>7/8/25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AFBAB-1894-AD46-AED7-843911BF9002}" type="slidenum">
              <a:rPr lang="en-US" smtClean="0"/>
              <a:t>‹#›</a:t>
            </a:fld>
            <a:endParaRPr lang="en-US"/>
          </a:p>
        </p:txBody>
      </p:sp>
    </p:spTree>
    <p:extLst>
      <p:ext uri="{BB962C8B-B14F-4D97-AF65-F5344CB8AC3E}">
        <p14:creationId xmlns:p14="http://schemas.microsoft.com/office/powerpoint/2010/main" val="394822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hyperlink" Target="http://www.womenincogsci.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DB5123-EE42-3E96-36E6-756BA9C18FD1}"/>
            </a:ext>
          </a:extLst>
        </p:cNvPr>
        <p:cNvGrpSpPr/>
        <p:nvPr/>
      </p:nvGrpSpPr>
      <p:grpSpPr>
        <a:xfrm>
          <a:off x="0" y="0"/>
          <a:ext cx="0" cy="0"/>
          <a:chOff x="0" y="0"/>
          <a:chExt cx="0" cy="0"/>
        </a:xfrm>
      </p:grpSpPr>
      <p:pic>
        <p:nvPicPr>
          <p:cNvPr id="2" name="Picture 1" descr="A white rectangular object with blue text&#10;&#10;AI-generated content may be incorrect.">
            <a:extLst>
              <a:ext uri="{FF2B5EF4-FFF2-40B4-BE49-F238E27FC236}">
                <a16:creationId xmlns:a16="http://schemas.microsoft.com/office/drawing/2014/main" id="{8EFD0D42-B527-D3EB-A8DA-19CC2AB32C3B}"/>
              </a:ext>
            </a:extLst>
          </p:cNvPr>
          <p:cNvPicPr>
            <a:picLocks noChangeAspect="1"/>
          </p:cNvPicPr>
          <p:nvPr/>
        </p:nvPicPr>
        <p:blipFill>
          <a:blip r:embed="rId2"/>
          <a:stretch>
            <a:fillRect/>
          </a:stretch>
        </p:blipFill>
        <p:spPr>
          <a:xfrm>
            <a:off x="85728" y="1290639"/>
            <a:ext cx="4451349" cy="4451349"/>
          </a:xfrm>
          <a:prstGeom prst="rect">
            <a:avLst/>
          </a:prstGeom>
        </p:spPr>
      </p:pic>
      <p:pic>
        <p:nvPicPr>
          <p:cNvPr id="3" name="Picture 2" descr="A schedule with text and images&#10;&#10;AI-generated content may be incorrect.">
            <a:extLst>
              <a:ext uri="{FF2B5EF4-FFF2-40B4-BE49-F238E27FC236}">
                <a16:creationId xmlns:a16="http://schemas.microsoft.com/office/drawing/2014/main" id="{3E59B79A-5C7F-1F16-7F7F-67765A88F803}"/>
              </a:ext>
            </a:extLst>
          </p:cNvPr>
          <p:cNvPicPr>
            <a:picLocks noChangeAspect="1"/>
          </p:cNvPicPr>
          <p:nvPr/>
        </p:nvPicPr>
        <p:blipFill>
          <a:blip r:embed="rId3"/>
          <a:stretch>
            <a:fillRect/>
          </a:stretch>
        </p:blipFill>
        <p:spPr>
          <a:xfrm>
            <a:off x="4606920" y="1290640"/>
            <a:ext cx="4451349" cy="4451349"/>
          </a:xfrm>
          <a:prstGeom prst="rect">
            <a:avLst/>
          </a:prstGeom>
        </p:spPr>
      </p:pic>
    </p:spTree>
    <p:extLst>
      <p:ext uri="{BB962C8B-B14F-4D97-AF65-F5344CB8AC3E}">
        <p14:creationId xmlns:p14="http://schemas.microsoft.com/office/powerpoint/2010/main" val="4098515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25AADDFD-D324-949D-05D7-F4F779E92392}"/>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3951196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women sitting at a table&#10;&#10;Description automatically generated with medium confidence">
            <a:extLst>
              <a:ext uri="{FF2B5EF4-FFF2-40B4-BE49-F238E27FC236}">
                <a16:creationId xmlns:a16="http://schemas.microsoft.com/office/drawing/2014/main" id="{94346382-BB7D-1446-10A0-36DEEA9F04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3610" y="454047"/>
            <a:ext cx="8436779" cy="5140715"/>
          </a:xfrm>
          <a:prstGeom prst="rect">
            <a:avLst/>
          </a:prstGeom>
        </p:spPr>
      </p:pic>
      <p:sp>
        <p:nvSpPr>
          <p:cNvPr id="5" name="TextBox 4">
            <a:extLst>
              <a:ext uri="{FF2B5EF4-FFF2-40B4-BE49-F238E27FC236}">
                <a16:creationId xmlns:a16="http://schemas.microsoft.com/office/drawing/2014/main" id="{B4B40154-785F-3544-5850-5CCCE992DFCD}"/>
              </a:ext>
            </a:extLst>
          </p:cNvPr>
          <p:cNvSpPr txBox="1"/>
          <p:nvPr/>
        </p:nvSpPr>
        <p:spPr>
          <a:xfrm>
            <a:off x="114304" y="6146153"/>
            <a:ext cx="2271361" cy="707886"/>
          </a:xfrm>
          <a:prstGeom prst="rect">
            <a:avLst/>
          </a:prstGeom>
          <a:noFill/>
        </p:spPr>
        <p:txBody>
          <a:bodyPr wrap="square" rtlCol="0">
            <a:spAutoFit/>
          </a:bodyPr>
          <a:lstStyle/>
          <a:p>
            <a:r>
              <a:rPr lang="en-US" sz="2000" i="1" dirty="0">
                <a:solidFill>
                  <a:srgbClr val="FF0000"/>
                </a:solidFill>
                <a:latin typeface="Avenir Medium"/>
                <a:cs typeface="Avenir Medium"/>
              </a:rPr>
              <a:t>https://</a:t>
            </a:r>
            <a:r>
              <a:rPr lang="en-US" sz="2000" i="1" dirty="0" err="1">
                <a:solidFill>
                  <a:srgbClr val="FF0000"/>
                </a:solidFill>
                <a:latin typeface="Avenir Medium"/>
                <a:cs typeface="Avenir Medium"/>
              </a:rPr>
              <a:t>wicsc.ca</a:t>
            </a:r>
            <a:r>
              <a:rPr lang="en-US" sz="2000" i="1" dirty="0">
                <a:solidFill>
                  <a:srgbClr val="FF0000"/>
                </a:solidFill>
                <a:latin typeface="Avenir Medium"/>
                <a:cs typeface="Avenir Medium"/>
              </a:rPr>
              <a:t>/</a:t>
            </a:r>
          </a:p>
          <a:p>
            <a:endParaRPr lang="en-US" sz="2000" dirty="0"/>
          </a:p>
        </p:txBody>
      </p:sp>
      <p:pic>
        <p:nvPicPr>
          <p:cNvPr id="6" name="Picture 5" descr="Twitterlogo.png">
            <a:extLst>
              <a:ext uri="{FF2B5EF4-FFF2-40B4-BE49-F238E27FC236}">
                <a16:creationId xmlns:a16="http://schemas.microsoft.com/office/drawing/2014/main" id="{DB806E77-4219-49C6-B0A5-EA216276A1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26594" y="6073818"/>
            <a:ext cx="540471" cy="540471"/>
          </a:xfrm>
          <a:prstGeom prst="rect">
            <a:avLst/>
          </a:prstGeom>
        </p:spPr>
      </p:pic>
      <p:sp>
        <p:nvSpPr>
          <p:cNvPr id="7" name="TextBox 6">
            <a:extLst>
              <a:ext uri="{FF2B5EF4-FFF2-40B4-BE49-F238E27FC236}">
                <a16:creationId xmlns:a16="http://schemas.microsoft.com/office/drawing/2014/main" id="{37405061-7B41-E30C-2BC0-72DD42CB98E3}"/>
              </a:ext>
            </a:extLst>
          </p:cNvPr>
          <p:cNvSpPr txBox="1"/>
          <p:nvPr/>
        </p:nvSpPr>
        <p:spPr>
          <a:xfrm>
            <a:off x="3367065" y="6145052"/>
            <a:ext cx="2895600" cy="369332"/>
          </a:xfrm>
          <a:prstGeom prst="rect">
            <a:avLst/>
          </a:prstGeom>
          <a:noFill/>
        </p:spPr>
        <p:txBody>
          <a:bodyPr wrap="square" rtlCol="0">
            <a:spAutoFit/>
          </a:bodyPr>
          <a:lstStyle/>
          <a:p>
            <a:r>
              <a:rPr lang="en-US" dirty="0"/>
              <a:t>@</a:t>
            </a:r>
            <a:r>
              <a:rPr lang="en-US" dirty="0" err="1"/>
              <a:t>WiCSC_Trainee</a:t>
            </a:r>
            <a:endParaRPr lang="en-US" dirty="0"/>
          </a:p>
        </p:txBody>
      </p:sp>
      <p:sp>
        <p:nvSpPr>
          <p:cNvPr id="8" name="TextBox 7">
            <a:extLst>
              <a:ext uri="{FF2B5EF4-FFF2-40B4-BE49-F238E27FC236}">
                <a16:creationId xmlns:a16="http://schemas.microsoft.com/office/drawing/2014/main" id="{CF040447-9331-4AD3-E2B7-F0BB73AFC19B}"/>
              </a:ext>
            </a:extLst>
          </p:cNvPr>
          <p:cNvSpPr txBox="1"/>
          <p:nvPr/>
        </p:nvSpPr>
        <p:spPr>
          <a:xfrm>
            <a:off x="6370600" y="5971473"/>
            <a:ext cx="2895600" cy="646331"/>
          </a:xfrm>
          <a:prstGeom prst="rect">
            <a:avLst/>
          </a:prstGeom>
          <a:noFill/>
        </p:spPr>
        <p:txBody>
          <a:bodyPr wrap="square" rtlCol="0">
            <a:spAutoFit/>
          </a:bodyPr>
          <a:lstStyle/>
          <a:p>
            <a:r>
              <a:rPr lang="en-CA" dirty="0"/>
              <a:t>@</a:t>
            </a:r>
            <a:r>
              <a:rPr lang="en-CA" dirty="0" err="1"/>
              <a:t>wicscanada.bsky.social</a:t>
            </a:r>
            <a:endParaRPr lang="en-CA" dirty="0"/>
          </a:p>
          <a:p>
            <a:r>
              <a:rPr lang="en-CA" dirty="0"/>
              <a:t>@</a:t>
            </a:r>
            <a:r>
              <a:rPr lang="en-CA" dirty="0" err="1"/>
              <a:t>wicsc-trainee.bsky.social</a:t>
            </a:r>
            <a:endParaRPr lang="en-US" dirty="0"/>
          </a:p>
        </p:txBody>
      </p:sp>
      <p:pic>
        <p:nvPicPr>
          <p:cNvPr id="9" name="Picture 8" descr="A blue butterfly with a white background&#10;&#10;AI-generated content may be incorrect.">
            <a:extLst>
              <a:ext uri="{FF2B5EF4-FFF2-40B4-BE49-F238E27FC236}">
                <a16:creationId xmlns:a16="http://schemas.microsoft.com/office/drawing/2014/main" id="{AF3FD5B8-2022-48C3-975D-164BF5C5F63A}"/>
              </a:ext>
            </a:extLst>
          </p:cNvPr>
          <p:cNvPicPr>
            <a:picLocks noChangeAspect="1"/>
          </p:cNvPicPr>
          <p:nvPr/>
        </p:nvPicPr>
        <p:blipFill>
          <a:blip r:embed="rId4"/>
          <a:stretch>
            <a:fillRect/>
          </a:stretch>
        </p:blipFill>
        <p:spPr>
          <a:xfrm flipH="1">
            <a:off x="5758204" y="6073818"/>
            <a:ext cx="612396" cy="540470"/>
          </a:xfrm>
          <a:prstGeom prst="rect">
            <a:avLst/>
          </a:prstGeom>
        </p:spPr>
      </p:pic>
    </p:spTree>
    <p:extLst>
      <p:ext uri="{BB962C8B-B14F-4D97-AF65-F5344CB8AC3E}">
        <p14:creationId xmlns:p14="http://schemas.microsoft.com/office/powerpoint/2010/main" val="1910548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latin typeface="Avenir Medium"/>
                <a:cs typeface="Avenir Medium"/>
              </a:rPr>
              <a:t>WiCS</a:t>
            </a:r>
            <a:r>
              <a:rPr lang="en-US" dirty="0" err="1">
                <a:solidFill>
                  <a:srgbClr val="FF0000"/>
                </a:solidFill>
                <a:latin typeface="Avenir Medium"/>
                <a:cs typeface="Avenir Medium"/>
              </a:rPr>
              <a:t>C</a:t>
            </a:r>
            <a:r>
              <a:rPr lang="en-US" dirty="0">
                <a:latin typeface="Avenir Medium"/>
                <a:cs typeface="Avenir Medium"/>
              </a:rPr>
              <a:t>+ Background</a:t>
            </a:r>
          </a:p>
        </p:txBody>
      </p:sp>
      <p:sp>
        <p:nvSpPr>
          <p:cNvPr id="5" name="Content Placeholder 4"/>
          <p:cNvSpPr>
            <a:spLocks noGrp="1"/>
          </p:cNvSpPr>
          <p:nvPr>
            <p:ph idx="1"/>
          </p:nvPr>
        </p:nvSpPr>
        <p:spPr>
          <a:xfrm>
            <a:off x="814387" y="1492911"/>
            <a:ext cx="9244011" cy="4990169"/>
          </a:xfrm>
        </p:spPr>
        <p:txBody>
          <a:bodyPr>
            <a:normAutofit fontScale="85000" lnSpcReduction="20000"/>
          </a:bodyPr>
          <a:lstStyle/>
          <a:p>
            <a:r>
              <a:rPr lang="en-US" dirty="0">
                <a:latin typeface="Avenir Medium"/>
                <a:cs typeface="Avenir Medium"/>
              </a:rPr>
              <a:t>US-based Women in Cognitive Science</a:t>
            </a:r>
          </a:p>
          <a:p>
            <a:pPr marL="457200" lvl="1" indent="0">
              <a:buNone/>
            </a:pPr>
            <a:r>
              <a:rPr lang="en-US" dirty="0">
                <a:latin typeface="Avenir Medium"/>
                <a:cs typeface="Avenir Medium"/>
                <a:hlinkClick r:id="rId2"/>
              </a:rPr>
              <a:t>www.womenincogsci.org</a:t>
            </a:r>
            <a:endParaRPr lang="en-US" dirty="0">
              <a:latin typeface="Avenir Medium"/>
              <a:cs typeface="Avenir Medium"/>
            </a:endParaRPr>
          </a:p>
          <a:p>
            <a:pPr marL="457200" lvl="1" indent="0">
              <a:buNone/>
            </a:pPr>
            <a:endParaRPr lang="en-US" dirty="0">
              <a:latin typeface="Avenir Medium"/>
              <a:cs typeface="Avenir Medium"/>
            </a:endParaRPr>
          </a:p>
          <a:p>
            <a:r>
              <a:rPr lang="en-US" dirty="0">
                <a:latin typeface="Avenir Medium"/>
                <a:cs typeface="Avenir Medium"/>
              </a:rPr>
              <a:t>Seed funding from NSERC (2016-2017)</a:t>
            </a:r>
          </a:p>
          <a:p>
            <a:endParaRPr lang="en-US" dirty="0">
              <a:latin typeface="Avenir Medium"/>
              <a:cs typeface="Avenir Medium"/>
            </a:endParaRPr>
          </a:p>
          <a:p>
            <a:r>
              <a:rPr lang="en-US" dirty="0">
                <a:latin typeface="Avenir Medium"/>
                <a:cs typeface="Avenir Medium"/>
              </a:rPr>
              <a:t>CSBBCS 1</a:t>
            </a:r>
            <a:r>
              <a:rPr lang="en-US" baseline="30000" dirty="0">
                <a:latin typeface="Avenir Medium"/>
                <a:cs typeface="Avenir Medium"/>
              </a:rPr>
              <a:t>st</a:t>
            </a:r>
            <a:r>
              <a:rPr lang="en-US" dirty="0">
                <a:latin typeface="Avenir Medium"/>
                <a:cs typeface="Avenir Medium"/>
              </a:rPr>
              <a:t> round of support (2017-2024) </a:t>
            </a:r>
          </a:p>
          <a:p>
            <a:pPr lvl="1"/>
            <a:r>
              <a:rPr lang="en-US" i="1" dirty="0">
                <a:latin typeface="Avenir Medium"/>
                <a:cs typeface="Avenir Medium"/>
              </a:rPr>
              <a:t>Penny </a:t>
            </a:r>
            <a:r>
              <a:rPr lang="en-US" i="1" dirty="0" err="1">
                <a:latin typeface="Avenir Medium"/>
                <a:cs typeface="Avenir Medium"/>
              </a:rPr>
              <a:t>Pexman</a:t>
            </a:r>
            <a:r>
              <a:rPr lang="en-US" i="1" dirty="0">
                <a:latin typeface="Avenir Medium"/>
                <a:cs typeface="Avenir Medium"/>
              </a:rPr>
              <a:t> &amp; Debra Titone, co-directors</a:t>
            </a:r>
          </a:p>
          <a:p>
            <a:pPr lvl="1"/>
            <a:endParaRPr lang="en-US" i="1" dirty="0">
              <a:latin typeface="Avenir Medium"/>
              <a:cs typeface="Avenir Medium"/>
            </a:endParaRPr>
          </a:p>
          <a:p>
            <a:r>
              <a:rPr lang="en-US" dirty="0" err="1">
                <a:latin typeface="Avenir Medium"/>
                <a:cs typeface="Avenir Medium"/>
              </a:rPr>
              <a:t>WiCSC</a:t>
            </a:r>
            <a:r>
              <a:rPr lang="en-US" dirty="0">
                <a:latin typeface="Avenir Medium"/>
                <a:cs typeface="Avenir Medium"/>
              </a:rPr>
              <a:t>+ Trainee Board Established 2024</a:t>
            </a:r>
          </a:p>
          <a:p>
            <a:endParaRPr lang="en-US" dirty="0">
              <a:latin typeface="Avenir Medium"/>
              <a:cs typeface="Avenir Medium"/>
            </a:endParaRPr>
          </a:p>
          <a:p>
            <a:r>
              <a:rPr lang="en-US" dirty="0">
                <a:latin typeface="Avenir Medium"/>
                <a:cs typeface="Avenir Medium"/>
              </a:rPr>
              <a:t>CSBBCS 2</a:t>
            </a:r>
            <a:r>
              <a:rPr lang="en-US" baseline="30000" dirty="0">
                <a:latin typeface="Avenir Medium"/>
                <a:cs typeface="Avenir Medium"/>
              </a:rPr>
              <a:t>nd</a:t>
            </a:r>
            <a:r>
              <a:rPr lang="en-US" dirty="0">
                <a:latin typeface="Avenir Medium"/>
                <a:cs typeface="Avenir Medium"/>
              </a:rPr>
              <a:t> round of support (2025 – 2030)</a:t>
            </a:r>
          </a:p>
          <a:p>
            <a:pPr lvl="1"/>
            <a:r>
              <a:rPr lang="en-US" i="1" dirty="0">
                <a:latin typeface="Avenir Medium"/>
                <a:cs typeface="Avenir Medium"/>
              </a:rPr>
              <a:t>Erin Maloney &amp; Debra Titone, co-directors</a:t>
            </a: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97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latin typeface="Avenir Medium"/>
                <a:cs typeface="Avenir Medium"/>
              </a:rPr>
              <a:t>WiCS</a:t>
            </a:r>
            <a:r>
              <a:rPr lang="en-US" dirty="0" err="1">
                <a:solidFill>
                  <a:srgbClr val="FF0000"/>
                </a:solidFill>
                <a:latin typeface="Avenir Medium"/>
                <a:cs typeface="Avenir Medium"/>
              </a:rPr>
              <a:t>C</a:t>
            </a:r>
            <a:r>
              <a:rPr lang="en-US" dirty="0">
                <a:latin typeface="Avenir Medium"/>
                <a:cs typeface="Avenir Medium"/>
              </a:rPr>
              <a:t> + Objectives</a:t>
            </a:r>
          </a:p>
        </p:txBody>
      </p:sp>
      <p:sp>
        <p:nvSpPr>
          <p:cNvPr id="5" name="Content Placeholder 4"/>
          <p:cNvSpPr>
            <a:spLocks noGrp="1"/>
          </p:cNvSpPr>
          <p:nvPr>
            <p:ph idx="1"/>
          </p:nvPr>
        </p:nvSpPr>
        <p:spPr/>
        <p:txBody>
          <a:bodyPr>
            <a:normAutofit lnSpcReduction="10000"/>
          </a:bodyPr>
          <a:lstStyle/>
          <a:p>
            <a:pPr marL="514350" indent="-457200"/>
            <a:r>
              <a:rPr lang="en-US" dirty="0">
                <a:latin typeface="Avenir Medium"/>
                <a:cs typeface="Avenir Medium"/>
              </a:rPr>
              <a:t>Promote diversity and awareness of related professional issues in Cognitive Science</a:t>
            </a:r>
          </a:p>
          <a:p>
            <a:pPr marL="514350" indent="-457200"/>
            <a:endParaRPr lang="en-US" dirty="0">
              <a:latin typeface="Avenir Medium"/>
              <a:cs typeface="Avenir Medium"/>
            </a:endParaRPr>
          </a:p>
          <a:p>
            <a:pPr marL="514350" indent="-457200"/>
            <a:r>
              <a:rPr lang="en-US" dirty="0">
                <a:latin typeface="Avenir Medium"/>
                <a:cs typeface="Avenir Medium"/>
              </a:rPr>
              <a:t>Promote opportunities for networking, mentorship, and professional development</a:t>
            </a:r>
          </a:p>
          <a:p>
            <a:pPr marL="514350" indent="-457200"/>
            <a:endParaRPr lang="en-US" dirty="0">
              <a:latin typeface="Avenir Medium"/>
              <a:cs typeface="Avenir Medium"/>
            </a:endParaRPr>
          </a:p>
          <a:p>
            <a:pPr marL="514350" indent="-457200"/>
            <a:r>
              <a:rPr lang="en-US" b="1" dirty="0">
                <a:latin typeface="Avenir Medium"/>
                <a:cs typeface="Avenir Medium"/>
              </a:rPr>
              <a:t>Membership open to all</a:t>
            </a: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3393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172"/>
            <a:ext cx="8229600" cy="1143000"/>
          </a:xfrm>
        </p:spPr>
        <p:txBody>
          <a:bodyPr>
            <a:normAutofit fontScale="90000"/>
          </a:bodyPr>
          <a:lstStyle/>
          <a:p>
            <a:r>
              <a:rPr lang="en-US" dirty="0" err="1">
                <a:latin typeface="Avenir Medium"/>
                <a:cs typeface="Avenir Medium"/>
              </a:rPr>
              <a:t>WiCS</a:t>
            </a:r>
            <a:r>
              <a:rPr lang="en-US" dirty="0" err="1">
                <a:solidFill>
                  <a:srgbClr val="FF0000"/>
                </a:solidFill>
                <a:latin typeface="Avenir Medium"/>
                <a:cs typeface="Avenir Medium"/>
              </a:rPr>
              <a:t>C</a:t>
            </a:r>
            <a:r>
              <a:rPr lang="en-US" dirty="0">
                <a:latin typeface="Avenir Medium"/>
                <a:cs typeface="Avenir Medium"/>
              </a:rPr>
              <a:t>+ Advisory Board </a:t>
            </a:r>
            <a:br>
              <a:rPr lang="en-US" dirty="0">
                <a:latin typeface="Avenir Medium"/>
                <a:cs typeface="Avenir Medium"/>
              </a:rPr>
            </a:br>
            <a:r>
              <a:rPr lang="en-US" sz="3100" dirty="0">
                <a:latin typeface="Avenir Medium"/>
                <a:cs typeface="Avenir Medium"/>
              </a:rPr>
              <a:t>2016-2025</a:t>
            </a: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A screenshot of a group of people&#10;&#10;AI-generated content may be incorrect.">
            <a:extLst>
              <a:ext uri="{FF2B5EF4-FFF2-40B4-BE49-F238E27FC236}">
                <a16:creationId xmlns:a16="http://schemas.microsoft.com/office/drawing/2014/main" id="{C74661AA-6912-CE19-DE10-063988E78A78}"/>
              </a:ext>
            </a:extLst>
          </p:cNvPr>
          <p:cNvPicPr>
            <a:picLocks noChangeAspect="1"/>
          </p:cNvPicPr>
          <p:nvPr/>
        </p:nvPicPr>
        <p:blipFill>
          <a:blip r:embed="rId2"/>
          <a:stretch>
            <a:fillRect/>
          </a:stretch>
        </p:blipFill>
        <p:spPr>
          <a:xfrm>
            <a:off x="1114425" y="1121854"/>
            <a:ext cx="6915150" cy="3754209"/>
          </a:xfrm>
          <a:prstGeom prst="rect">
            <a:avLst/>
          </a:prstGeom>
        </p:spPr>
      </p:pic>
      <p:pic>
        <p:nvPicPr>
          <p:cNvPr id="11" name="Picture 10" descr="A collage of a person's face&#10;&#10;AI-generated content may be incorrect.">
            <a:extLst>
              <a:ext uri="{FF2B5EF4-FFF2-40B4-BE49-F238E27FC236}">
                <a16:creationId xmlns:a16="http://schemas.microsoft.com/office/drawing/2014/main" id="{66409FE0-E9D6-32FE-F52D-90ADF60093BC}"/>
              </a:ext>
            </a:extLst>
          </p:cNvPr>
          <p:cNvPicPr>
            <a:picLocks noChangeAspect="1"/>
          </p:cNvPicPr>
          <p:nvPr/>
        </p:nvPicPr>
        <p:blipFill>
          <a:blip r:embed="rId3"/>
          <a:stretch>
            <a:fillRect/>
          </a:stretch>
        </p:blipFill>
        <p:spPr>
          <a:xfrm>
            <a:off x="1114425" y="4828332"/>
            <a:ext cx="6915150" cy="1826465"/>
          </a:xfrm>
          <a:prstGeom prst="rect">
            <a:avLst/>
          </a:prstGeom>
        </p:spPr>
      </p:pic>
    </p:spTree>
    <p:extLst>
      <p:ext uri="{BB962C8B-B14F-4D97-AF65-F5344CB8AC3E}">
        <p14:creationId xmlns:p14="http://schemas.microsoft.com/office/powerpoint/2010/main" val="4185557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screenshot of a couple of women&#10;&#10;Description automatically generated">
            <a:extLst>
              <a:ext uri="{FF2B5EF4-FFF2-40B4-BE49-F238E27FC236}">
                <a16:creationId xmlns:a16="http://schemas.microsoft.com/office/drawing/2014/main" id="{66B437C0-CE03-B00C-F6B0-FB2CE20606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208" y="2588530"/>
            <a:ext cx="3018819" cy="1818659"/>
          </a:xfrm>
          <a:prstGeom prst="rect">
            <a:avLst/>
          </a:prstGeom>
        </p:spPr>
      </p:pic>
      <p:pic>
        <p:nvPicPr>
          <p:cNvPr id="12" name="Picture 11" descr="A person smiling for a picture&#10;&#10;Description automatically generated">
            <a:extLst>
              <a:ext uri="{FF2B5EF4-FFF2-40B4-BE49-F238E27FC236}">
                <a16:creationId xmlns:a16="http://schemas.microsoft.com/office/drawing/2014/main" id="{0AE874C1-B4CE-A619-AC1E-B04953DCB9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19974" y="2588530"/>
            <a:ext cx="3018818" cy="1818659"/>
          </a:xfrm>
          <a:prstGeom prst="rect">
            <a:avLst/>
          </a:prstGeom>
        </p:spPr>
      </p:pic>
      <p:pic>
        <p:nvPicPr>
          <p:cNvPr id="13" name="Picture 12" descr="A screenshot of a couple of women&#10;&#10;Description automatically generated">
            <a:extLst>
              <a:ext uri="{FF2B5EF4-FFF2-40B4-BE49-F238E27FC236}">
                <a16:creationId xmlns:a16="http://schemas.microsoft.com/office/drawing/2014/main" id="{3092C2CC-F6AE-91BD-B73E-39F961878C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55750" y="402188"/>
            <a:ext cx="3409236" cy="2053862"/>
          </a:xfrm>
          <a:prstGeom prst="rect">
            <a:avLst/>
          </a:prstGeom>
        </p:spPr>
      </p:pic>
      <p:pic>
        <p:nvPicPr>
          <p:cNvPr id="15" name="Picture 14" descr="A screenshot of a group of women&#10;&#10;Description automatically generated">
            <a:extLst>
              <a:ext uri="{FF2B5EF4-FFF2-40B4-BE49-F238E27FC236}">
                <a16:creationId xmlns:a16="http://schemas.microsoft.com/office/drawing/2014/main" id="{67E2F739-D9F4-AFA9-A217-4C978D14536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94155" y="2567244"/>
            <a:ext cx="3018818" cy="1861232"/>
          </a:xfrm>
          <a:prstGeom prst="rect">
            <a:avLst/>
          </a:prstGeom>
        </p:spPr>
      </p:pic>
      <p:pic>
        <p:nvPicPr>
          <p:cNvPr id="17" name="Picture 16" descr="A group of women with text on a black background&#10;&#10;Description automatically generated">
            <a:extLst>
              <a:ext uri="{FF2B5EF4-FFF2-40B4-BE49-F238E27FC236}">
                <a16:creationId xmlns:a16="http://schemas.microsoft.com/office/drawing/2014/main" id="{97AA6B33-A5C8-A0AA-1BCA-78A6EF8F8B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609" y="4609547"/>
            <a:ext cx="2804015" cy="1861233"/>
          </a:xfrm>
          <a:prstGeom prst="rect">
            <a:avLst/>
          </a:prstGeom>
        </p:spPr>
      </p:pic>
      <p:pic>
        <p:nvPicPr>
          <p:cNvPr id="19" name="Picture 18" descr="A screenshot of a group of people&#10;&#10;Description automatically generated">
            <a:extLst>
              <a:ext uri="{FF2B5EF4-FFF2-40B4-BE49-F238E27FC236}">
                <a16:creationId xmlns:a16="http://schemas.microsoft.com/office/drawing/2014/main" id="{F3C92256-49B7-7B32-26B7-42B09ED62E4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891140" y="4646005"/>
            <a:ext cx="2896110" cy="1861233"/>
          </a:xfrm>
          <a:prstGeom prst="rect">
            <a:avLst/>
          </a:prstGeom>
        </p:spPr>
      </p:pic>
      <p:pic>
        <p:nvPicPr>
          <p:cNvPr id="4" name="Picture 3" descr="A person smiling with glasses&#10;&#10;AI-generated content may be incorrect.">
            <a:extLst>
              <a:ext uri="{FF2B5EF4-FFF2-40B4-BE49-F238E27FC236}">
                <a16:creationId xmlns:a16="http://schemas.microsoft.com/office/drawing/2014/main" id="{ED19447E-3885-6293-0638-EE1F067074D2}"/>
              </a:ext>
            </a:extLst>
          </p:cNvPr>
          <p:cNvPicPr>
            <a:picLocks noChangeAspect="1"/>
          </p:cNvPicPr>
          <p:nvPr/>
        </p:nvPicPr>
        <p:blipFill>
          <a:blip r:embed="rId8"/>
          <a:stretch>
            <a:fillRect/>
          </a:stretch>
        </p:blipFill>
        <p:spPr>
          <a:xfrm>
            <a:off x="5787250" y="4646975"/>
            <a:ext cx="3356750" cy="1910408"/>
          </a:xfrm>
          <a:prstGeom prst="rect">
            <a:avLst/>
          </a:prstGeom>
        </p:spPr>
      </p:pic>
      <p:sp>
        <p:nvSpPr>
          <p:cNvPr id="5" name="TextBox 4">
            <a:extLst>
              <a:ext uri="{FF2B5EF4-FFF2-40B4-BE49-F238E27FC236}">
                <a16:creationId xmlns:a16="http://schemas.microsoft.com/office/drawing/2014/main" id="{425A70DF-B8E2-4F57-CAA4-858A8F1E25A8}"/>
              </a:ext>
            </a:extLst>
          </p:cNvPr>
          <p:cNvSpPr txBox="1"/>
          <p:nvPr/>
        </p:nvSpPr>
        <p:spPr>
          <a:xfrm>
            <a:off x="336139" y="303628"/>
            <a:ext cx="3816623" cy="1569660"/>
          </a:xfrm>
          <a:prstGeom prst="rect">
            <a:avLst/>
          </a:prstGeom>
          <a:noFill/>
        </p:spPr>
        <p:txBody>
          <a:bodyPr wrap="square" rtlCol="0">
            <a:spAutoFit/>
          </a:bodyPr>
          <a:lstStyle/>
          <a:p>
            <a:r>
              <a:rPr lang="en-US" sz="3200" i="1" dirty="0">
                <a:solidFill>
                  <a:srgbClr val="C00000"/>
                </a:solidFill>
                <a:latin typeface="Avenir Medium"/>
                <a:cs typeface="Avenir Medium"/>
              </a:rPr>
              <a:t>Previous </a:t>
            </a:r>
            <a:r>
              <a:rPr lang="en-US" sz="3200" i="1" dirty="0" err="1">
                <a:solidFill>
                  <a:srgbClr val="C00000"/>
                </a:solidFill>
                <a:latin typeface="Avenir Medium"/>
                <a:cs typeface="Avenir Medium"/>
              </a:rPr>
              <a:t>WiCSC</a:t>
            </a:r>
            <a:r>
              <a:rPr lang="en-US" sz="3200" i="1" dirty="0">
                <a:solidFill>
                  <a:srgbClr val="C00000"/>
                </a:solidFill>
                <a:latin typeface="Avenir Medium"/>
                <a:cs typeface="Avenir Medium"/>
              </a:rPr>
              <a:t>+ Mentorship Award Winnters</a:t>
            </a:r>
            <a:endParaRPr lang="en-US" sz="3200" dirty="0">
              <a:solidFill>
                <a:srgbClr val="C00000"/>
              </a:solidFill>
            </a:endParaRPr>
          </a:p>
        </p:txBody>
      </p:sp>
    </p:spTree>
    <p:extLst>
      <p:ext uri="{BB962C8B-B14F-4D97-AF65-F5344CB8AC3E}">
        <p14:creationId xmlns:p14="http://schemas.microsoft.com/office/powerpoint/2010/main" val="39913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group of women&#10;&#10;Description automatically generated">
            <a:extLst>
              <a:ext uri="{FF2B5EF4-FFF2-40B4-BE49-F238E27FC236}">
                <a16:creationId xmlns:a16="http://schemas.microsoft.com/office/drawing/2014/main" id="{4CFA8295-C599-3C5E-0F7E-525D8620B0C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62816" y="1944819"/>
            <a:ext cx="2359597" cy="1621785"/>
          </a:xfrm>
          <a:prstGeom prst="rect">
            <a:avLst/>
          </a:prstGeom>
        </p:spPr>
      </p:pic>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A person smiling for a picture&#10;&#10;Description automatically generated">
            <a:extLst>
              <a:ext uri="{FF2B5EF4-FFF2-40B4-BE49-F238E27FC236}">
                <a16:creationId xmlns:a16="http://schemas.microsoft.com/office/drawing/2014/main" id="{784A6B9C-93CD-360E-140E-613789BD65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15669" y="-102879"/>
            <a:ext cx="2764971" cy="1900404"/>
          </a:xfrm>
          <a:prstGeom prst="rect">
            <a:avLst/>
          </a:prstGeom>
        </p:spPr>
      </p:pic>
      <p:pic>
        <p:nvPicPr>
          <p:cNvPr id="10" name="Picture 9" descr="A screenshot of a group of women&#10;&#10;Description automatically generated">
            <a:extLst>
              <a:ext uri="{FF2B5EF4-FFF2-40B4-BE49-F238E27FC236}">
                <a16:creationId xmlns:a16="http://schemas.microsoft.com/office/drawing/2014/main" id="{4AC89020-4802-496E-86C2-E7A89F81A7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41296" y="1967591"/>
            <a:ext cx="2561245" cy="1496271"/>
          </a:xfrm>
          <a:prstGeom prst="rect">
            <a:avLst/>
          </a:prstGeom>
        </p:spPr>
      </p:pic>
      <p:pic>
        <p:nvPicPr>
          <p:cNvPr id="14" name="Picture 13" descr="A group of women with text on a black background&#10;&#10;Description automatically generated">
            <a:extLst>
              <a:ext uri="{FF2B5EF4-FFF2-40B4-BE49-F238E27FC236}">
                <a16:creationId xmlns:a16="http://schemas.microsoft.com/office/drawing/2014/main" id="{D88CE67D-D330-D7DA-4CCD-10D6E7AC68B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31201" y="1917938"/>
            <a:ext cx="2831051" cy="1570939"/>
          </a:xfrm>
          <a:prstGeom prst="rect">
            <a:avLst/>
          </a:prstGeom>
        </p:spPr>
      </p:pic>
      <p:pic>
        <p:nvPicPr>
          <p:cNvPr id="18" name="Picture 17" descr="A group of women with text on a black background&#10;&#10;Description automatically generated">
            <a:extLst>
              <a:ext uri="{FF2B5EF4-FFF2-40B4-BE49-F238E27FC236}">
                <a16:creationId xmlns:a16="http://schemas.microsoft.com/office/drawing/2014/main" id="{6B87E23C-8877-0673-5410-FE2CAFAB1B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1993" y="3611107"/>
            <a:ext cx="2561244" cy="1451372"/>
          </a:xfrm>
          <a:prstGeom prst="rect">
            <a:avLst/>
          </a:prstGeom>
        </p:spPr>
      </p:pic>
      <p:pic>
        <p:nvPicPr>
          <p:cNvPr id="21" name="Picture 20" descr="A screenshot of a group of people&#10;&#10;Description automatically generated">
            <a:extLst>
              <a:ext uri="{FF2B5EF4-FFF2-40B4-BE49-F238E27FC236}">
                <a16:creationId xmlns:a16="http://schemas.microsoft.com/office/drawing/2014/main" id="{2E934859-0077-AAC2-B00C-90A99175BDC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48848"/>
          <a:stretch>
            <a:fillRect/>
          </a:stretch>
        </p:blipFill>
        <p:spPr>
          <a:xfrm>
            <a:off x="6160605" y="3566604"/>
            <a:ext cx="2772245" cy="1570939"/>
          </a:xfrm>
          <a:prstGeom prst="rect">
            <a:avLst/>
          </a:prstGeom>
        </p:spPr>
      </p:pic>
      <p:pic>
        <p:nvPicPr>
          <p:cNvPr id="23" name="Picture 22" descr="A screenshot of a group of people&#10;&#10;Description automatically generated">
            <a:extLst>
              <a:ext uri="{FF2B5EF4-FFF2-40B4-BE49-F238E27FC236}">
                <a16:creationId xmlns:a16="http://schemas.microsoft.com/office/drawing/2014/main" id="{55852C38-FB15-A010-2F42-17267BC0567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61993" y="5166764"/>
            <a:ext cx="2561244" cy="1556656"/>
          </a:xfrm>
          <a:prstGeom prst="rect">
            <a:avLst/>
          </a:prstGeom>
        </p:spPr>
      </p:pic>
      <p:pic>
        <p:nvPicPr>
          <p:cNvPr id="2" name="Picture 1" descr="A screenshot of a group of people&#10;&#10;Description automatically generated">
            <a:extLst>
              <a:ext uri="{FF2B5EF4-FFF2-40B4-BE49-F238E27FC236}">
                <a16:creationId xmlns:a16="http://schemas.microsoft.com/office/drawing/2014/main" id="{6416DCC9-4655-9FBF-0611-CB71BCF8252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51248"/>
          <a:stretch>
            <a:fillRect/>
          </a:stretch>
        </p:blipFill>
        <p:spPr>
          <a:xfrm>
            <a:off x="3117647" y="3478384"/>
            <a:ext cx="2908706" cy="1570939"/>
          </a:xfrm>
          <a:prstGeom prst="rect">
            <a:avLst/>
          </a:prstGeom>
        </p:spPr>
      </p:pic>
      <p:pic>
        <p:nvPicPr>
          <p:cNvPr id="5" name="Picture 4" descr="A person wearing glasses and a pink blouse&#10;&#10;AI-generated content may be incorrect.">
            <a:extLst>
              <a:ext uri="{FF2B5EF4-FFF2-40B4-BE49-F238E27FC236}">
                <a16:creationId xmlns:a16="http://schemas.microsoft.com/office/drawing/2014/main" id="{B84EA524-3BDC-0305-893E-549DC6B9CAF8}"/>
              </a:ext>
            </a:extLst>
          </p:cNvPr>
          <p:cNvPicPr>
            <a:picLocks noChangeAspect="1"/>
          </p:cNvPicPr>
          <p:nvPr/>
        </p:nvPicPr>
        <p:blipFill>
          <a:blip r:embed="rId9"/>
          <a:stretch>
            <a:fillRect/>
          </a:stretch>
        </p:blipFill>
        <p:spPr>
          <a:xfrm>
            <a:off x="3085230" y="5097038"/>
            <a:ext cx="2908706" cy="1621784"/>
          </a:xfrm>
          <a:prstGeom prst="rect">
            <a:avLst/>
          </a:prstGeom>
        </p:spPr>
      </p:pic>
      <p:pic>
        <p:nvPicPr>
          <p:cNvPr id="9" name="Picture 8" descr="A person smiling with a nose ring&#10;&#10;AI-generated content may be incorrect.">
            <a:extLst>
              <a:ext uri="{FF2B5EF4-FFF2-40B4-BE49-F238E27FC236}">
                <a16:creationId xmlns:a16="http://schemas.microsoft.com/office/drawing/2014/main" id="{77CA7E40-5EF8-D846-736C-0ACFAC188CFC}"/>
              </a:ext>
            </a:extLst>
          </p:cNvPr>
          <p:cNvPicPr>
            <a:picLocks noChangeAspect="1"/>
          </p:cNvPicPr>
          <p:nvPr/>
        </p:nvPicPr>
        <p:blipFill>
          <a:blip r:embed="rId10"/>
          <a:stretch>
            <a:fillRect/>
          </a:stretch>
        </p:blipFill>
        <p:spPr>
          <a:xfrm>
            <a:off x="6188714" y="5166764"/>
            <a:ext cx="2579565" cy="1451372"/>
          </a:xfrm>
          <a:prstGeom prst="rect">
            <a:avLst/>
          </a:prstGeom>
        </p:spPr>
      </p:pic>
      <p:sp>
        <p:nvSpPr>
          <p:cNvPr id="11" name="TextBox 10">
            <a:extLst>
              <a:ext uri="{FF2B5EF4-FFF2-40B4-BE49-F238E27FC236}">
                <a16:creationId xmlns:a16="http://schemas.microsoft.com/office/drawing/2014/main" id="{C6C7B317-FF62-D137-5FF9-5AD7E14C414C}"/>
              </a:ext>
            </a:extLst>
          </p:cNvPr>
          <p:cNvSpPr txBox="1"/>
          <p:nvPr/>
        </p:nvSpPr>
        <p:spPr>
          <a:xfrm>
            <a:off x="511613" y="191302"/>
            <a:ext cx="4421599" cy="1569660"/>
          </a:xfrm>
          <a:prstGeom prst="rect">
            <a:avLst/>
          </a:prstGeom>
          <a:noFill/>
        </p:spPr>
        <p:txBody>
          <a:bodyPr wrap="square" rtlCol="0">
            <a:spAutoFit/>
          </a:bodyPr>
          <a:lstStyle/>
          <a:p>
            <a:r>
              <a:rPr lang="en-US" sz="3200" i="1" dirty="0">
                <a:solidFill>
                  <a:srgbClr val="C00000"/>
                </a:solidFill>
                <a:latin typeface="Avenir Medium"/>
                <a:cs typeface="Avenir Medium"/>
              </a:rPr>
              <a:t>Previous </a:t>
            </a:r>
            <a:r>
              <a:rPr lang="en-US" sz="3200" i="1" dirty="0" err="1">
                <a:solidFill>
                  <a:srgbClr val="C00000"/>
                </a:solidFill>
                <a:latin typeface="Avenir Medium"/>
                <a:cs typeface="Avenir Medium"/>
              </a:rPr>
              <a:t>WiCSC</a:t>
            </a:r>
            <a:r>
              <a:rPr lang="en-US" sz="3200" i="1" dirty="0">
                <a:solidFill>
                  <a:srgbClr val="C00000"/>
                </a:solidFill>
                <a:latin typeface="Avenir Medium"/>
                <a:cs typeface="Avenir Medium"/>
              </a:rPr>
              <a:t>+ Small Research Grants for Jr. Investigators</a:t>
            </a:r>
            <a:endParaRPr lang="en-US" sz="3200" dirty="0">
              <a:solidFill>
                <a:srgbClr val="C00000"/>
              </a:solidFill>
            </a:endParaRPr>
          </a:p>
        </p:txBody>
      </p:sp>
    </p:spTree>
    <p:extLst>
      <p:ext uri="{BB962C8B-B14F-4D97-AF65-F5344CB8AC3E}">
        <p14:creationId xmlns:p14="http://schemas.microsoft.com/office/powerpoint/2010/main" val="2616372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756132-CFBA-B894-B8A1-DA062CE86493}"/>
              </a:ext>
            </a:extLst>
          </p:cNvPr>
          <p:cNvSpPr>
            <a:spLocks noGrp="1"/>
          </p:cNvSpPr>
          <p:nvPr>
            <p:ph type="title"/>
          </p:nvPr>
        </p:nvSpPr>
        <p:spPr>
          <a:xfrm>
            <a:off x="457200" y="40018"/>
            <a:ext cx="8229600" cy="1143000"/>
          </a:xfrm>
        </p:spPr>
        <p:txBody>
          <a:bodyPr>
            <a:normAutofit fontScale="90000"/>
          </a:bodyPr>
          <a:lstStyle/>
          <a:p>
            <a:r>
              <a:rPr lang="en-US" dirty="0">
                <a:latin typeface="Avenir Medium"/>
                <a:cs typeface="Avenir Medium"/>
              </a:rPr>
              <a:t>What we’ve been up to @ WICS</a:t>
            </a:r>
            <a:r>
              <a:rPr lang="en-US" dirty="0">
                <a:solidFill>
                  <a:srgbClr val="FF0000"/>
                </a:solidFill>
                <a:latin typeface="Avenir Medium"/>
                <a:cs typeface="Avenir Medium"/>
              </a:rPr>
              <a:t>C</a:t>
            </a:r>
            <a:r>
              <a:rPr lang="en-US" dirty="0">
                <a:latin typeface="Avenir Medium"/>
                <a:cs typeface="Avenir Medium"/>
              </a:rPr>
              <a:t>+</a:t>
            </a:r>
          </a:p>
        </p:txBody>
      </p:sp>
      <p:pic>
        <p:nvPicPr>
          <p:cNvPr id="3" name="Picture 2" descr="A paper with text and words&#10;&#10;AI-generated content may be incorrect.">
            <a:extLst>
              <a:ext uri="{FF2B5EF4-FFF2-40B4-BE49-F238E27FC236}">
                <a16:creationId xmlns:a16="http://schemas.microsoft.com/office/drawing/2014/main" id="{D5FC4966-D21B-285B-34EA-C4B8F718F184}"/>
              </a:ext>
            </a:extLst>
          </p:cNvPr>
          <p:cNvPicPr>
            <a:picLocks noChangeAspect="1"/>
          </p:cNvPicPr>
          <p:nvPr/>
        </p:nvPicPr>
        <p:blipFill>
          <a:blip r:embed="rId2"/>
          <a:stretch>
            <a:fillRect/>
          </a:stretch>
        </p:blipFill>
        <p:spPr>
          <a:xfrm>
            <a:off x="773036" y="1485902"/>
            <a:ext cx="7597928" cy="4429124"/>
          </a:xfrm>
          <a:prstGeom prst="rect">
            <a:avLst/>
          </a:prstGeom>
          <a:ln w="31750">
            <a:solidFill>
              <a:srgbClr val="C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14188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E9E9E-F5A6-544A-695E-28BE0B9254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1C40B-DA06-FE81-19BF-C98B67F0F316}"/>
              </a:ext>
            </a:extLst>
          </p:cNvPr>
          <p:cNvSpPr>
            <a:spLocks noGrp="1"/>
          </p:cNvSpPr>
          <p:nvPr>
            <p:ph type="title"/>
          </p:nvPr>
        </p:nvSpPr>
        <p:spPr>
          <a:xfrm>
            <a:off x="457200" y="40018"/>
            <a:ext cx="8229600" cy="1143000"/>
          </a:xfrm>
        </p:spPr>
        <p:txBody>
          <a:bodyPr>
            <a:normAutofit fontScale="90000"/>
          </a:bodyPr>
          <a:lstStyle/>
          <a:p>
            <a:r>
              <a:rPr lang="en-US" dirty="0">
                <a:latin typeface="Avenir Medium"/>
                <a:cs typeface="Avenir Medium"/>
              </a:rPr>
              <a:t>What we’ve been up to @ WICS</a:t>
            </a:r>
            <a:r>
              <a:rPr lang="en-US" dirty="0">
                <a:solidFill>
                  <a:srgbClr val="FF0000"/>
                </a:solidFill>
                <a:latin typeface="Avenir Medium"/>
                <a:cs typeface="Avenir Medium"/>
              </a:rPr>
              <a:t>C</a:t>
            </a:r>
            <a:r>
              <a:rPr lang="en-US" dirty="0">
                <a:latin typeface="Avenir Medium"/>
                <a:cs typeface="Avenir Medium"/>
              </a:rPr>
              <a:t>+</a:t>
            </a:r>
          </a:p>
        </p:txBody>
      </p:sp>
      <p:pic>
        <p:nvPicPr>
          <p:cNvPr id="6" name="Picture 5" descr="A graph of a number of years&#10;&#10;AI-generated content may be incorrect.">
            <a:extLst>
              <a:ext uri="{FF2B5EF4-FFF2-40B4-BE49-F238E27FC236}">
                <a16:creationId xmlns:a16="http://schemas.microsoft.com/office/drawing/2014/main" id="{781A89AC-9C1C-0D2F-B0CA-3AA0C3709CDF}"/>
              </a:ext>
            </a:extLst>
          </p:cNvPr>
          <p:cNvPicPr>
            <a:picLocks noChangeAspect="1"/>
          </p:cNvPicPr>
          <p:nvPr/>
        </p:nvPicPr>
        <p:blipFill>
          <a:blip r:embed="rId2"/>
          <a:stretch>
            <a:fillRect/>
          </a:stretch>
        </p:blipFill>
        <p:spPr>
          <a:xfrm>
            <a:off x="586750" y="1635786"/>
            <a:ext cx="7970500" cy="4236375"/>
          </a:xfrm>
          <a:prstGeom prst="rect">
            <a:avLst/>
          </a:prstGeom>
        </p:spPr>
      </p:pic>
    </p:spTree>
    <p:extLst>
      <p:ext uri="{BB962C8B-B14F-4D97-AF65-F5344CB8AC3E}">
        <p14:creationId xmlns:p14="http://schemas.microsoft.com/office/powerpoint/2010/main" val="295982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89818-C76C-61E2-4CC4-43A6B5A445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D53B9F-A5FD-1CE9-3805-F880D68E301C}"/>
              </a:ext>
            </a:extLst>
          </p:cNvPr>
          <p:cNvSpPr>
            <a:spLocks noGrp="1"/>
          </p:cNvSpPr>
          <p:nvPr>
            <p:ph type="title"/>
          </p:nvPr>
        </p:nvSpPr>
        <p:spPr>
          <a:xfrm>
            <a:off x="457200" y="40018"/>
            <a:ext cx="8229600" cy="1143000"/>
          </a:xfrm>
        </p:spPr>
        <p:txBody>
          <a:bodyPr>
            <a:normAutofit fontScale="90000"/>
          </a:bodyPr>
          <a:lstStyle/>
          <a:p>
            <a:r>
              <a:rPr lang="en-US" dirty="0">
                <a:latin typeface="Avenir Medium"/>
                <a:cs typeface="Avenir Medium"/>
              </a:rPr>
              <a:t>What we’ve been up to @ WICS</a:t>
            </a:r>
            <a:r>
              <a:rPr lang="en-US" dirty="0">
                <a:solidFill>
                  <a:srgbClr val="FF0000"/>
                </a:solidFill>
                <a:latin typeface="Avenir Medium"/>
                <a:cs typeface="Avenir Medium"/>
              </a:rPr>
              <a:t>C</a:t>
            </a:r>
            <a:r>
              <a:rPr lang="en-US" dirty="0">
                <a:latin typeface="Avenir Medium"/>
                <a:cs typeface="Avenir Medium"/>
              </a:rPr>
              <a:t>+</a:t>
            </a:r>
          </a:p>
        </p:txBody>
      </p:sp>
      <p:pic>
        <p:nvPicPr>
          <p:cNvPr id="12" name="Picture 11" descr="A graph of a graph&#10;&#10;AI-generated content may be incorrect.">
            <a:extLst>
              <a:ext uri="{FF2B5EF4-FFF2-40B4-BE49-F238E27FC236}">
                <a16:creationId xmlns:a16="http://schemas.microsoft.com/office/drawing/2014/main" id="{B4B39AB6-39A9-2BFF-C42E-E61DAE3EFB9E}"/>
              </a:ext>
            </a:extLst>
          </p:cNvPr>
          <p:cNvPicPr>
            <a:picLocks noChangeAspect="1"/>
          </p:cNvPicPr>
          <p:nvPr/>
        </p:nvPicPr>
        <p:blipFill>
          <a:blip r:embed="rId2"/>
          <a:stretch>
            <a:fillRect/>
          </a:stretch>
        </p:blipFill>
        <p:spPr>
          <a:xfrm>
            <a:off x="1526093" y="1457326"/>
            <a:ext cx="6091814" cy="4549775"/>
          </a:xfrm>
          <a:prstGeom prst="rect">
            <a:avLst/>
          </a:prstGeom>
        </p:spPr>
      </p:pic>
    </p:spTree>
    <p:extLst>
      <p:ext uri="{BB962C8B-B14F-4D97-AF65-F5344CB8AC3E}">
        <p14:creationId xmlns:p14="http://schemas.microsoft.com/office/powerpoint/2010/main" val="1724096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6DD54-4BF9-A099-9A00-C180A457A6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E09C33C-A333-6BD4-0039-58F244621142}"/>
              </a:ext>
            </a:extLst>
          </p:cNvPr>
          <p:cNvSpPr>
            <a:spLocks noGrp="1"/>
          </p:cNvSpPr>
          <p:nvPr>
            <p:ph type="title"/>
          </p:nvPr>
        </p:nvSpPr>
        <p:spPr>
          <a:xfrm>
            <a:off x="457200" y="40018"/>
            <a:ext cx="8229600" cy="1143000"/>
          </a:xfrm>
        </p:spPr>
        <p:txBody>
          <a:bodyPr>
            <a:normAutofit fontScale="90000"/>
          </a:bodyPr>
          <a:lstStyle/>
          <a:p>
            <a:r>
              <a:rPr lang="en-US" dirty="0">
                <a:latin typeface="Avenir Medium"/>
                <a:cs typeface="Avenir Medium"/>
              </a:rPr>
              <a:t>What we’ve been up to @ WICS</a:t>
            </a:r>
            <a:r>
              <a:rPr lang="en-US" dirty="0">
                <a:solidFill>
                  <a:srgbClr val="FF0000"/>
                </a:solidFill>
                <a:latin typeface="Avenir Medium"/>
                <a:cs typeface="Avenir Medium"/>
              </a:rPr>
              <a:t>C</a:t>
            </a:r>
            <a:r>
              <a:rPr lang="en-US" dirty="0">
                <a:latin typeface="Avenir Medium"/>
                <a:cs typeface="Avenir Medium"/>
              </a:rPr>
              <a:t>+</a:t>
            </a:r>
          </a:p>
        </p:txBody>
      </p:sp>
      <p:pic>
        <p:nvPicPr>
          <p:cNvPr id="3" name="Picture 2" descr="A screenshot of a graph&#10;&#10;AI-generated content may be incorrect.">
            <a:extLst>
              <a:ext uri="{FF2B5EF4-FFF2-40B4-BE49-F238E27FC236}">
                <a16:creationId xmlns:a16="http://schemas.microsoft.com/office/drawing/2014/main" id="{56345190-BD1D-C953-2E59-89C61F1650E7}"/>
              </a:ext>
            </a:extLst>
          </p:cNvPr>
          <p:cNvPicPr>
            <a:picLocks noChangeAspect="1"/>
          </p:cNvPicPr>
          <p:nvPr/>
        </p:nvPicPr>
        <p:blipFill>
          <a:blip r:embed="rId2"/>
          <a:stretch>
            <a:fillRect/>
          </a:stretch>
        </p:blipFill>
        <p:spPr>
          <a:xfrm>
            <a:off x="1290637" y="1391007"/>
            <a:ext cx="7001128" cy="5426975"/>
          </a:xfrm>
          <a:prstGeom prst="rect">
            <a:avLst/>
          </a:prstGeom>
        </p:spPr>
      </p:pic>
    </p:spTree>
    <p:extLst>
      <p:ext uri="{BB962C8B-B14F-4D97-AF65-F5344CB8AC3E}">
        <p14:creationId xmlns:p14="http://schemas.microsoft.com/office/powerpoint/2010/main" val="1780510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33126"/>
            <a:ext cx="8229600" cy="1143000"/>
          </a:xfrm>
        </p:spPr>
        <p:txBody>
          <a:bodyPr/>
          <a:lstStyle/>
          <a:p>
            <a:r>
              <a:rPr lang="en-US" dirty="0">
                <a:latin typeface="Avenir Medium"/>
                <a:cs typeface="Avenir Medium"/>
              </a:rPr>
              <a:t>Next Steps – WICS</a:t>
            </a:r>
            <a:r>
              <a:rPr lang="en-US" dirty="0">
                <a:solidFill>
                  <a:srgbClr val="FF0000"/>
                </a:solidFill>
                <a:latin typeface="Avenir Medium"/>
                <a:cs typeface="Avenir Medium"/>
              </a:rPr>
              <a:t>C</a:t>
            </a:r>
            <a:r>
              <a:rPr lang="en-US" dirty="0">
                <a:latin typeface="Avenir Medium"/>
                <a:cs typeface="Avenir Medium"/>
              </a:rPr>
              <a:t>+ 2.0</a:t>
            </a:r>
          </a:p>
        </p:txBody>
      </p:sp>
      <p:sp>
        <p:nvSpPr>
          <p:cNvPr id="5" name="Content Placeholder 4"/>
          <p:cNvSpPr>
            <a:spLocks noGrp="1"/>
          </p:cNvSpPr>
          <p:nvPr>
            <p:ph idx="1"/>
          </p:nvPr>
        </p:nvSpPr>
        <p:spPr>
          <a:xfrm>
            <a:off x="457200" y="1376126"/>
            <a:ext cx="8229600" cy="5332050"/>
          </a:xfrm>
        </p:spPr>
        <p:txBody>
          <a:bodyPr>
            <a:normAutofit/>
          </a:bodyPr>
          <a:lstStyle/>
          <a:p>
            <a:pPr marL="514350" indent="-457200"/>
            <a:r>
              <a:rPr lang="en-US" sz="2800" dirty="0">
                <a:latin typeface="Avenir Medium"/>
                <a:cs typeface="Avenir Medium"/>
              </a:rPr>
              <a:t>In WICS</a:t>
            </a:r>
            <a:r>
              <a:rPr lang="en-US" sz="2800" dirty="0">
                <a:solidFill>
                  <a:srgbClr val="FF0000"/>
                </a:solidFill>
                <a:latin typeface="Avenir Medium"/>
                <a:cs typeface="Avenir Medium"/>
              </a:rPr>
              <a:t>C</a:t>
            </a:r>
            <a:r>
              <a:rPr lang="en-US" sz="2800" dirty="0">
                <a:latin typeface="Avenir Medium"/>
                <a:cs typeface="Avenir Medium"/>
              </a:rPr>
              <a:t> 2.0, we enthusiastically follow the lead of WICS (our parent organization) to intentionally expand the circle</a:t>
            </a:r>
            <a:endParaRPr lang="en-US" sz="3000" dirty="0">
              <a:latin typeface="Avenir Medium"/>
              <a:cs typeface="Avenir Medium"/>
            </a:endParaRPr>
          </a:p>
          <a:p>
            <a:pPr marL="1314450" lvl="2" indent="-457200"/>
            <a:r>
              <a:rPr lang="en-US" sz="2600" i="1" dirty="0">
                <a:solidFill>
                  <a:srgbClr val="C00000"/>
                </a:solidFill>
                <a:latin typeface="Avenir Medium"/>
                <a:cs typeface="Avenir Medium"/>
              </a:rPr>
              <a:t>Beyond the gender binary</a:t>
            </a:r>
          </a:p>
          <a:p>
            <a:pPr marL="1314450" lvl="2" indent="-457200"/>
            <a:r>
              <a:rPr lang="en-US" sz="2600" i="1" dirty="0">
                <a:solidFill>
                  <a:srgbClr val="C00000"/>
                </a:solidFill>
                <a:latin typeface="Avenir Medium"/>
                <a:cs typeface="Avenir Medium"/>
              </a:rPr>
              <a:t>First Nations, Inuit, &amp; Metis</a:t>
            </a:r>
          </a:p>
          <a:p>
            <a:pPr marL="1314450" lvl="2" indent="-457200"/>
            <a:r>
              <a:rPr lang="en-US" sz="2600" i="1" dirty="0">
                <a:solidFill>
                  <a:srgbClr val="C00000"/>
                </a:solidFill>
                <a:latin typeface="Avenir Medium"/>
                <a:cs typeface="Avenir Medium"/>
              </a:rPr>
              <a:t>People of </a:t>
            </a:r>
            <a:r>
              <a:rPr lang="en-US" sz="2600" i="1" dirty="0" err="1">
                <a:solidFill>
                  <a:srgbClr val="C00000"/>
                </a:solidFill>
                <a:latin typeface="Avenir Medium"/>
                <a:cs typeface="Avenir Medium"/>
              </a:rPr>
              <a:t>Colour</a:t>
            </a:r>
            <a:endParaRPr lang="en-US" sz="2600" i="1" dirty="0">
              <a:solidFill>
                <a:srgbClr val="C00000"/>
              </a:solidFill>
              <a:latin typeface="Avenir Medium"/>
              <a:cs typeface="Avenir Medium"/>
            </a:endParaRPr>
          </a:p>
          <a:p>
            <a:pPr marL="1314450" lvl="2" indent="-457200"/>
            <a:r>
              <a:rPr lang="en-US" sz="2600" i="1" dirty="0">
                <a:solidFill>
                  <a:srgbClr val="C00000"/>
                </a:solidFill>
                <a:latin typeface="Avenir Medium"/>
                <a:cs typeface="Avenir Medium"/>
              </a:rPr>
              <a:t>People living with disabilities</a:t>
            </a:r>
          </a:p>
          <a:p>
            <a:pPr marL="1314450" lvl="2" indent="-457200"/>
            <a:r>
              <a:rPr lang="en-US" sz="2600" i="1" dirty="0">
                <a:solidFill>
                  <a:srgbClr val="C00000"/>
                </a:solidFill>
                <a:latin typeface="Avenir Medium"/>
                <a:cs typeface="Avenir Medium"/>
              </a:rPr>
              <a:t>First generation scholars</a:t>
            </a:r>
          </a:p>
          <a:p>
            <a:pPr marL="1314450" lvl="2" indent="-457200"/>
            <a:r>
              <a:rPr lang="en-US" sz="2600" i="1" dirty="0">
                <a:solidFill>
                  <a:srgbClr val="C00000"/>
                </a:solidFill>
                <a:latin typeface="Avenir Medium"/>
                <a:cs typeface="Avenir Medium"/>
              </a:rPr>
              <a:t>Renew our leadership, advisory board</a:t>
            </a:r>
          </a:p>
          <a:p>
            <a:pPr marL="1314450" lvl="2" indent="-457200"/>
            <a:r>
              <a:rPr lang="en-US" sz="2600" i="1" dirty="0">
                <a:solidFill>
                  <a:srgbClr val="C00000"/>
                </a:solidFill>
                <a:latin typeface="Avenir Medium"/>
                <a:cs typeface="Avenir Medium"/>
              </a:rPr>
              <a:t>Increase trainee involvement</a:t>
            </a:r>
          </a:p>
          <a:p>
            <a:pPr marL="914400" lvl="1" indent="-457200"/>
            <a:endParaRPr lang="en-US" sz="2400" i="1" dirty="0">
              <a:solidFill>
                <a:srgbClr val="FF0000"/>
              </a:solidFill>
              <a:latin typeface="Avenir Medium"/>
              <a:cs typeface="Avenir Medium"/>
            </a:endParaRPr>
          </a:p>
          <a:p>
            <a:pPr marL="914400" lvl="1" indent="-457200"/>
            <a:endParaRPr lang="en-US" sz="2400" dirty="0">
              <a:latin typeface="Avenir Medium"/>
              <a:cs typeface="Avenir Medium"/>
            </a:endParaRPr>
          </a:p>
          <a:p>
            <a:pPr marL="514350" indent="-457200"/>
            <a:endParaRPr lang="en-US" sz="2800" dirty="0">
              <a:latin typeface="Avenir Medium"/>
              <a:cs typeface="Avenir Medium"/>
            </a:endParaRP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82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0B2CE518-BDFA-11DF-EE7F-678D6D2214DA}"/>
              </a:ext>
            </a:extLst>
          </p:cNvPr>
          <p:cNvPicPr>
            <a:picLocks noChangeAspect="1"/>
          </p:cNvPicPr>
          <p:nvPr/>
        </p:nvPicPr>
        <p:blipFill>
          <a:blip r:embed="rId2"/>
          <a:stretch>
            <a:fillRect/>
          </a:stretch>
        </p:blipFill>
        <p:spPr>
          <a:xfrm>
            <a:off x="482600" y="1404747"/>
            <a:ext cx="8178799" cy="4048505"/>
          </a:xfrm>
          <a:prstGeom prst="rect">
            <a:avLst/>
          </a:prstGeom>
        </p:spPr>
      </p:pic>
    </p:spTree>
    <p:extLst>
      <p:ext uri="{BB962C8B-B14F-4D97-AF65-F5344CB8AC3E}">
        <p14:creationId xmlns:p14="http://schemas.microsoft.com/office/powerpoint/2010/main" val="3435601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D1D1D"/>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3326D6-D556-4308-F875-F26931380B0D}"/>
              </a:ext>
            </a:extLst>
          </p:cNvPr>
          <p:cNvPicPr>
            <a:picLocks noChangeAspect="1"/>
          </p:cNvPicPr>
          <p:nvPr/>
        </p:nvPicPr>
        <p:blipFill>
          <a:blip r:embed="rId2"/>
          <a:srcRect l="1368" r="1220"/>
          <a:stretch>
            <a:fillRect/>
          </a:stretch>
        </p:blipFill>
        <p:spPr>
          <a:xfrm>
            <a:off x="109183" y="1304773"/>
            <a:ext cx="8939284" cy="4248453"/>
          </a:xfrm>
          <a:prstGeom prst="rect">
            <a:avLst/>
          </a:prstGeom>
        </p:spPr>
      </p:pic>
    </p:spTree>
    <p:extLst>
      <p:ext uri="{BB962C8B-B14F-4D97-AF65-F5344CB8AC3E}">
        <p14:creationId xmlns:p14="http://schemas.microsoft.com/office/powerpoint/2010/main" val="1566054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5ED"/>
        </a:solidFill>
        <a:effectLst/>
      </p:bgPr>
    </p:bg>
    <p:spTree>
      <p:nvGrpSpPr>
        <p:cNvPr id="1" name="">
          <a:extLst>
            <a:ext uri="{FF2B5EF4-FFF2-40B4-BE49-F238E27FC236}">
              <a16:creationId xmlns:a16="http://schemas.microsoft.com/office/drawing/2014/main" id="{04490C77-D4DB-BEEC-6925-9C2DA079C3A5}"/>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38E6F1B-5F4E-A4EF-974C-0FDFA6E7A3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363" b="-1"/>
          <a:stretch>
            <a:fillRect/>
          </a:stretch>
        </p:blipFill>
        <p:spPr bwMode="auto">
          <a:xfrm>
            <a:off x="4896986" y="618745"/>
            <a:ext cx="3943350" cy="241446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6C66B312-F603-B42A-9235-2D9A2AC16B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9292" b="14786"/>
          <a:stretch>
            <a:fillRect/>
          </a:stretch>
        </p:blipFill>
        <p:spPr bwMode="auto">
          <a:xfrm>
            <a:off x="4896986" y="3428999"/>
            <a:ext cx="3943350" cy="24144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EF58C0F-CBD1-F987-4F8C-DE5B0891F041}"/>
              </a:ext>
            </a:extLst>
          </p:cNvPr>
          <p:cNvPicPr>
            <a:picLocks noChangeAspect="1"/>
          </p:cNvPicPr>
          <p:nvPr/>
        </p:nvPicPr>
        <p:blipFill>
          <a:blip r:embed="rId4"/>
          <a:stretch>
            <a:fillRect/>
          </a:stretch>
        </p:blipFill>
        <p:spPr>
          <a:xfrm>
            <a:off x="303664" y="1345192"/>
            <a:ext cx="4356620" cy="4167613"/>
          </a:xfrm>
          <a:prstGeom prst="rect">
            <a:avLst/>
          </a:prstGeom>
        </p:spPr>
      </p:pic>
    </p:spTree>
    <p:extLst>
      <p:ext uri="{BB962C8B-B14F-4D97-AF65-F5344CB8AC3E}">
        <p14:creationId xmlns:p14="http://schemas.microsoft.com/office/powerpoint/2010/main" val="394089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5ED"/>
        </a:solidFill>
        <a:effectLst/>
      </p:bgPr>
    </p:bg>
    <p:spTree>
      <p:nvGrpSpPr>
        <p:cNvPr id="1" name="">
          <a:extLst>
            <a:ext uri="{FF2B5EF4-FFF2-40B4-BE49-F238E27FC236}">
              <a16:creationId xmlns:a16="http://schemas.microsoft.com/office/drawing/2014/main" id="{88EFB3C1-F882-1598-C35D-F5477BAB1A8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049CA1-4B8B-7372-B3E6-A1A33D850D8D}"/>
              </a:ext>
            </a:extLst>
          </p:cNvPr>
          <p:cNvPicPr>
            <a:picLocks noChangeAspect="1"/>
          </p:cNvPicPr>
          <p:nvPr/>
        </p:nvPicPr>
        <p:blipFill>
          <a:blip r:embed="rId2"/>
          <a:srcRect r="58942"/>
          <a:stretch>
            <a:fillRect/>
          </a:stretch>
        </p:blipFill>
        <p:spPr>
          <a:xfrm>
            <a:off x="628229" y="1451593"/>
            <a:ext cx="3698111" cy="3954814"/>
          </a:xfrm>
          <a:prstGeom prst="rect">
            <a:avLst/>
          </a:prstGeom>
        </p:spPr>
      </p:pic>
      <p:pic>
        <p:nvPicPr>
          <p:cNvPr id="5" name="Picture 4">
            <a:extLst>
              <a:ext uri="{FF2B5EF4-FFF2-40B4-BE49-F238E27FC236}">
                <a16:creationId xmlns:a16="http://schemas.microsoft.com/office/drawing/2014/main" id="{D176252A-A555-3411-1AA6-B2C05BACE9F2}"/>
              </a:ext>
            </a:extLst>
          </p:cNvPr>
          <p:cNvPicPr>
            <a:picLocks noChangeAspect="1"/>
          </p:cNvPicPr>
          <p:nvPr/>
        </p:nvPicPr>
        <p:blipFill>
          <a:blip r:embed="rId3"/>
          <a:srcRect r="33574" b="56667"/>
          <a:stretch>
            <a:fillRect/>
          </a:stretch>
        </p:blipFill>
        <p:spPr>
          <a:xfrm>
            <a:off x="4704070" y="239595"/>
            <a:ext cx="3939369" cy="1949850"/>
          </a:xfrm>
          <a:prstGeom prst="rect">
            <a:avLst/>
          </a:prstGeom>
        </p:spPr>
      </p:pic>
      <p:pic>
        <p:nvPicPr>
          <p:cNvPr id="6" name="Picture 5">
            <a:extLst>
              <a:ext uri="{FF2B5EF4-FFF2-40B4-BE49-F238E27FC236}">
                <a16:creationId xmlns:a16="http://schemas.microsoft.com/office/drawing/2014/main" id="{B3494508-9D73-7DCC-22DA-7DCA9461D2FC}"/>
              </a:ext>
            </a:extLst>
          </p:cNvPr>
          <p:cNvPicPr>
            <a:picLocks noChangeAspect="1"/>
          </p:cNvPicPr>
          <p:nvPr/>
        </p:nvPicPr>
        <p:blipFill>
          <a:blip r:embed="rId4"/>
          <a:stretch>
            <a:fillRect/>
          </a:stretch>
        </p:blipFill>
        <p:spPr>
          <a:xfrm>
            <a:off x="4726525" y="4419568"/>
            <a:ext cx="1947229" cy="2198837"/>
          </a:xfrm>
          <a:prstGeom prst="rect">
            <a:avLst/>
          </a:prstGeom>
        </p:spPr>
      </p:pic>
      <p:pic>
        <p:nvPicPr>
          <p:cNvPr id="7" name="Picture 6">
            <a:extLst>
              <a:ext uri="{FF2B5EF4-FFF2-40B4-BE49-F238E27FC236}">
                <a16:creationId xmlns:a16="http://schemas.microsoft.com/office/drawing/2014/main" id="{9E8EBECD-A97B-1B9C-837A-BBAC125EF2CE}"/>
              </a:ext>
            </a:extLst>
          </p:cNvPr>
          <p:cNvPicPr>
            <a:picLocks noChangeAspect="1"/>
          </p:cNvPicPr>
          <p:nvPr/>
        </p:nvPicPr>
        <p:blipFill>
          <a:blip r:embed="rId3"/>
          <a:srcRect t="56415" r="33573" b="252"/>
          <a:stretch>
            <a:fillRect/>
          </a:stretch>
        </p:blipFill>
        <p:spPr>
          <a:xfrm>
            <a:off x="4726525" y="2329977"/>
            <a:ext cx="3939369" cy="1949850"/>
          </a:xfrm>
          <a:prstGeom prst="rect">
            <a:avLst/>
          </a:prstGeom>
        </p:spPr>
      </p:pic>
      <p:pic>
        <p:nvPicPr>
          <p:cNvPr id="8" name="Picture 7">
            <a:extLst>
              <a:ext uri="{FF2B5EF4-FFF2-40B4-BE49-F238E27FC236}">
                <a16:creationId xmlns:a16="http://schemas.microsoft.com/office/drawing/2014/main" id="{ECEF834F-9909-7872-A55C-7EB31C21CC18}"/>
              </a:ext>
            </a:extLst>
          </p:cNvPr>
          <p:cNvPicPr>
            <a:picLocks noChangeAspect="1"/>
          </p:cNvPicPr>
          <p:nvPr/>
        </p:nvPicPr>
        <p:blipFill>
          <a:blip r:embed="rId5"/>
          <a:stretch>
            <a:fillRect/>
          </a:stretch>
        </p:blipFill>
        <p:spPr>
          <a:xfrm>
            <a:off x="6819757" y="4463923"/>
            <a:ext cx="1947229" cy="2056623"/>
          </a:xfrm>
          <a:prstGeom prst="rect">
            <a:avLst/>
          </a:prstGeom>
        </p:spPr>
      </p:pic>
    </p:spTree>
    <p:extLst>
      <p:ext uri="{BB962C8B-B14F-4D97-AF65-F5344CB8AC3E}">
        <p14:creationId xmlns:p14="http://schemas.microsoft.com/office/powerpoint/2010/main" val="1063144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8F22A-CF9D-8F65-7D5A-B3EACEB10975}"/>
            </a:ext>
          </a:extLst>
        </p:cNvPr>
        <p:cNvGrpSpPr/>
        <p:nvPr/>
      </p:nvGrpSpPr>
      <p:grpSpPr>
        <a:xfrm>
          <a:off x="0" y="0"/>
          <a:ext cx="0" cy="0"/>
          <a:chOff x="0" y="0"/>
          <a:chExt cx="0" cy="0"/>
        </a:xfrm>
      </p:grpSpPr>
      <p:pic>
        <p:nvPicPr>
          <p:cNvPr id="7" name="Picture 6" descr="A group of people with their headshots&#10;&#10;AI-generated content may be incorrect.">
            <a:extLst>
              <a:ext uri="{FF2B5EF4-FFF2-40B4-BE49-F238E27FC236}">
                <a16:creationId xmlns:a16="http://schemas.microsoft.com/office/drawing/2014/main" id="{B1FB1538-ECF8-E78A-3655-A2062F0FBDD1}"/>
              </a:ext>
            </a:extLst>
          </p:cNvPr>
          <p:cNvPicPr>
            <a:picLocks noChangeAspect="1"/>
          </p:cNvPicPr>
          <p:nvPr/>
        </p:nvPicPr>
        <p:blipFill>
          <a:blip r:embed="rId2"/>
          <a:stretch>
            <a:fillRect/>
          </a:stretch>
        </p:blipFill>
        <p:spPr>
          <a:xfrm>
            <a:off x="0" y="828678"/>
            <a:ext cx="9144000" cy="5143500"/>
          </a:xfrm>
          <a:prstGeom prst="rect">
            <a:avLst/>
          </a:prstGeom>
        </p:spPr>
      </p:pic>
    </p:spTree>
    <p:extLst>
      <p:ext uri="{BB962C8B-B14F-4D97-AF65-F5344CB8AC3E}">
        <p14:creationId xmlns:p14="http://schemas.microsoft.com/office/powerpoint/2010/main" val="942270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BD255-D2C5-28CB-3D53-48FC1CE1F6C8}"/>
            </a:ext>
          </a:extLst>
        </p:cNvPr>
        <p:cNvGrpSpPr/>
        <p:nvPr/>
      </p:nvGrpSpPr>
      <p:grpSpPr>
        <a:xfrm>
          <a:off x="0" y="0"/>
          <a:ext cx="0" cy="0"/>
          <a:chOff x="0" y="0"/>
          <a:chExt cx="0" cy="0"/>
        </a:xfrm>
      </p:grpSpPr>
      <p:pic>
        <p:nvPicPr>
          <p:cNvPr id="3" name="Picture 2" descr="A group of women's headshots&#10;&#10;AI-generated content may be incorrect.">
            <a:extLst>
              <a:ext uri="{FF2B5EF4-FFF2-40B4-BE49-F238E27FC236}">
                <a16:creationId xmlns:a16="http://schemas.microsoft.com/office/drawing/2014/main" id="{06F8A120-41F5-DF8E-75BB-396381DC6C6F}"/>
              </a:ext>
            </a:extLst>
          </p:cNvPr>
          <p:cNvPicPr>
            <a:picLocks noChangeAspect="1"/>
          </p:cNvPicPr>
          <p:nvPr/>
        </p:nvPicPr>
        <p:blipFill>
          <a:blip r:embed="rId2"/>
          <a:stretch>
            <a:fillRect/>
          </a:stretch>
        </p:blipFill>
        <p:spPr>
          <a:xfrm>
            <a:off x="0" y="857249"/>
            <a:ext cx="9145600" cy="5144400"/>
          </a:xfrm>
          <a:prstGeom prst="rect">
            <a:avLst/>
          </a:prstGeom>
        </p:spPr>
      </p:pic>
    </p:spTree>
    <p:extLst>
      <p:ext uri="{BB962C8B-B14F-4D97-AF65-F5344CB8AC3E}">
        <p14:creationId xmlns:p14="http://schemas.microsoft.com/office/powerpoint/2010/main" val="412313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0AC2-9402-A9A4-30A9-219B89B76100}"/>
            </a:ext>
          </a:extLst>
        </p:cNvPr>
        <p:cNvGrpSpPr/>
        <p:nvPr/>
      </p:nvGrpSpPr>
      <p:grpSpPr>
        <a:xfrm>
          <a:off x="0" y="0"/>
          <a:ext cx="0" cy="0"/>
          <a:chOff x="0" y="0"/>
          <a:chExt cx="0" cy="0"/>
        </a:xfrm>
      </p:grpSpPr>
      <p:pic>
        <p:nvPicPr>
          <p:cNvPr id="4" name="Picture 3" descr="Several different types of writing&#10;&#10;AI-generated content may be incorrect.">
            <a:extLst>
              <a:ext uri="{FF2B5EF4-FFF2-40B4-BE49-F238E27FC236}">
                <a16:creationId xmlns:a16="http://schemas.microsoft.com/office/drawing/2014/main" id="{C2B96865-AC1C-81EF-958A-6B14CA614378}"/>
              </a:ext>
            </a:extLst>
          </p:cNvPr>
          <p:cNvPicPr>
            <a:picLocks noChangeAspect="1"/>
          </p:cNvPicPr>
          <p:nvPr/>
        </p:nvPicPr>
        <p:blipFill>
          <a:blip r:embed="rId2"/>
          <a:stretch>
            <a:fillRect/>
          </a:stretch>
        </p:blipFill>
        <p:spPr>
          <a:xfrm>
            <a:off x="0" y="857249"/>
            <a:ext cx="9145600" cy="5144400"/>
          </a:xfrm>
          <a:prstGeom prst="rect">
            <a:avLst/>
          </a:prstGeom>
        </p:spPr>
      </p:pic>
    </p:spTree>
    <p:extLst>
      <p:ext uri="{BB962C8B-B14F-4D97-AF65-F5344CB8AC3E}">
        <p14:creationId xmlns:p14="http://schemas.microsoft.com/office/powerpoint/2010/main" val="3782434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F37DE4-F750-3F98-689B-F3B733A7505D}"/>
              </a:ext>
            </a:extLst>
          </p:cNvPr>
          <p:cNvSpPr>
            <a:spLocks noGrp="1"/>
          </p:cNvSpPr>
          <p:nvPr>
            <p:ph type="title"/>
          </p:nvPr>
        </p:nvSpPr>
        <p:spPr/>
        <p:txBody>
          <a:bodyPr/>
          <a:lstStyle/>
          <a:p>
            <a:r>
              <a:rPr lang="en-US" dirty="0">
                <a:latin typeface="Avenir Book" panose="02000503020000020003" pitchFamily="2" charset="0"/>
              </a:rPr>
              <a:t>Meeting Agenda</a:t>
            </a:r>
          </a:p>
        </p:txBody>
      </p:sp>
      <p:pic>
        <p:nvPicPr>
          <p:cNvPr id="5" name="Picture 4" descr="A schedule with text and images&#10;&#10;AI-generated content may be incorrect.">
            <a:extLst>
              <a:ext uri="{FF2B5EF4-FFF2-40B4-BE49-F238E27FC236}">
                <a16:creationId xmlns:a16="http://schemas.microsoft.com/office/drawing/2014/main" id="{86F47C6F-E57F-5A5C-9297-1E046863855A}"/>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105073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venir Medium"/>
                <a:cs typeface="Avenir Medium"/>
              </a:rPr>
              <a:t>WICS</a:t>
            </a:r>
            <a:r>
              <a:rPr lang="en-US" dirty="0">
                <a:solidFill>
                  <a:srgbClr val="FF0000"/>
                </a:solidFill>
                <a:latin typeface="Avenir Medium"/>
                <a:cs typeface="Avenir Medium"/>
              </a:rPr>
              <a:t>C</a:t>
            </a:r>
            <a:r>
              <a:rPr lang="en-US" dirty="0">
                <a:latin typeface="Avenir Medium"/>
                <a:cs typeface="Avenir Medium"/>
              </a:rPr>
              <a:t>+</a:t>
            </a:r>
            <a:r>
              <a:rPr lang="en-US" dirty="0">
                <a:solidFill>
                  <a:srgbClr val="FF0000"/>
                </a:solidFill>
                <a:latin typeface="Avenir Medium"/>
                <a:cs typeface="Avenir Medium"/>
              </a:rPr>
              <a:t> </a:t>
            </a:r>
            <a:r>
              <a:rPr lang="en-US" dirty="0">
                <a:latin typeface="Avenir Medium"/>
                <a:cs typeface="Avenir Medium"/>
              </a:rPr>
              <a:t>2025 Awards</a:t>
            </a:r>
          </a:p>
        </p:txBody>
      </p:sp>
      <p:sp>
        <p:nvSpPr>
          <p:cNvPr id="5" name="Content Placeholder 4"/>
          <p:cNvSpPr>
            <a:spLocks noGrp="1"/>
          </p:cNvSpPr>
          <p:nvPr>
            <p:ph idx="1"/>
          </p:nvPr>
        </p:nvSpPr>
        <p:spPr>
          <a:xfrm>
            <a:off x="457200" y="1540240"/>
            <a:ext cx="8229600" cy="4860560"/>
          </a:xfrm>
        </p:spPr>
        <p:txBody>
          <a:bodyPr>
            <a:normAutofit/>
          </a:bodyPr>
          <a:lstStyle/>
          <a:p>
            <a:pPr marL="57150" indent="0">
              <a:buNone/>
            </a:pPr>
            <a:r>
              <a:rPr lang="en-US" sz="2800" dirty="0">
                <a:latin typeface="Avenir Medium"/>
                <a:cs typeface="Avenir Medium"/>
              </a:rPr>
              <a:t>Mentorship Award</a:t>
            </a:r>
          </a:p>
          <a:p>
            <a:pPr marL="400050"/>
            <a:r>
              <a:rPr lang="en-CA" sz="2400" dirty="0">
                <a:latin typeface="Avenir Book" panose="02000503020000020003" pitchFamily="2" charset="0"/>
              </a:rPr>
              <a:t>The award honours a Canadian Cognitive Scientist who has demonstrated sustained, effective mentorship of students from equity-deserving groups</a:t>
            </a:r>
            <a:endParaRPr lang="en-US" sz="2400" i="1" dirty="0">
              <a:solidFill>
                <a:srgbClr val="FF0000"/>
              </a:solidFill>
              <a:latin typeface="Avenir Book" panose="02000503020000020003" pitchFamily="2" charset="0"/>
              <a:cs typeface="Avenir Medium"/>
            </a:endParaRPr>
          </a:p>
          <a:p>
            <a:pPr marL="514350" indent="-457200"/>
            <a:endParaRPr lang="en-US" sz="2800" i="1" dirty="0">
              <a:solidFill>
                <a:srgbClr val="FF0000"/>
              </a:solidFill>
              <a:latin typeface="Avenir Medium"/>
              <a:cs typeface="Avenir Medium"/>
            </a:endParaRPr>
          </a:p>
          <a:p>
            <a:pPr marL="57150" indent="0">
              <a:buNone/>
            </a:pPr>
            <a:r>
              <a:rPr lang="en-US" sz="2800" dirty="0">
                <a:latin typeface="Avenir Medium"/>
                <a:cs typeface="Avenir Medium"/>
              </a:rPr>
              <a:t>Small Research Grant for Jr Scientists</a:t>
            </a:r>
            <a:endParaRPr lang="en-US" sz="2600" dirty="0">
              <a:latin typeface="Avenir Medium"/>
              <a:cs typeface="Avenir Medium"/>
            </a:endParaRPr>
          </a:p>
          <a:p>
            <a:pPr marL="400050"/>
            <a:r>
              <a:rPr lang="en-US" sz="2400" dirty="0">
                <a:latin typeface="Avenir Light" panose="020B0402020203020204" pitchFamily="34" charset="77"/>
                <a:cs typeface="Avenir Medium"/>
              </a:rPr>
              <a:t>A seed grant to graduate students and postdoctoral fellows based in Canada to help them foster a new research collaboration with a senior or mid-career scholar at another institution in Canada or elsewhere</a:t>
            </a:r>
          </a:p>
          <a:p>
            <a:pPr marL="914400" lvl="1" indent="-457200"/>
            <a:endParaRPr lang="en-US" sz="2400" dirty="0">
              <a:latin typeface="Avenir Light" panose="020B0402020203020204" pitchFamily="34" charset="77"/>
              <a:cs typeface="Avenir Medium"/>
            </a:endParaRPr>
          </a:p>
          <a:p>
            <a:pPr marL="514350" indent="-457200"/>
            <a:endParaRPr lang="en-US" sz="2800" dirty="0">
              <a:latin typeface="Avenir Medium"/>
              <a:cs typeface="Avenir Medium"/>
            </a:endParaRP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4221337-BE87-362E-F1D0-942F245C78D9}"/>
              </a:ext>
            </a:extLst>
          </p:cNvPr>
          <p:cNvSpPr txBox="1"/>
          <p:nvPr/>
        </p:nvSpPr>
        <p:spPr>
          <a:xfrm>
            <a:off x="3002201" y="4237377"/>
            <a:ext cx="3139597" cy="1569660"/>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pPr algn="ctr"/>
            <a:endParaRPr lang="en-US" sz="3200" b="1" i="1" dirty="0">
              <a:solidFill>
                <a:srgbClr val="C00000"/>
              </a:solidFill>
            </a:endParaRPr>
          </a:p>
          <a:p>
            <a:pPr algn="ctr"/>
            <a:r>
              <a:rPr lang="en-US" sz="3200" b="1" i="1" dirty="0">
                <a:solidFill>
                  <a:srgbClr val="C00000"/>
                </a:solidFill>
              </a:rPr>
              <a:t>None for 2025</a:t>
            </a:r>
          </a:p>
          <a:p>
            <a:pPr algn="ctr"/>
            <a:endParaRPr lang="en-US" sz="3200" b="1" i="1" dirty="0">
              <a:solidFill>
                <a:srgbClr val="C00000"/>
              </a:solidFill>
            </a:endParaRPr>
          </a:p>
        </p:txBody>
      </p:sp>
    </p:spTree>
    <p:extLst>
      <p:ext uri="{BB962C8B-B14F-4D97-AF65-F5344CB8AC3E}">
        <p14:creationId xmlns:p14="http://schemas.microsoft.com/office/powerpoint/2010/main" val="80766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venir Medium"/>
                <a:cs typeface="Avenir Medium"/>
              </a:rPr>
              <a:t>WICS</a:t>
            </a:r>
            <a:r>
              <a:rPr lang="en-US" dirty="0">
                <a:solidFill>
                  <a:srgbClr val="FF0000"/>
                </a:solidFill>
                <a:latin typeface="Avenir Medium"/>
                <a:cs typeface="Avenir Medium"/>
              </a:rPr>
              <a:t>C</a:t>
            </a:r>
            <a:r>
              <a:rPr lang="en-US" dirty="0">
                <a:latin typeface="Avenir Medium"/>
                <a:cs typeface="Avenir Medium"/>
              </a:rPr>
              <a:t>+</a:t>
            </a:r>
            <a:r>
              <a:rPr lang="en-US" dirty="0">
                <a:solidFill>
                  <a:srgbClr val="FF0000"/>
                </a:solidFill>
                <a:latin typeface="Avenir Medium"/>
                <a:cs typeface="Avenir Medium"/>
              </a:rPr>
              <a:t> </a:t>
            </a:r>
            <a:r>
              <a:rPr lang="en-US" dirty="0">
                <a:latin typeface="Avenir Medium"/>
                <a:cs typeface="Avenir Medium"/>
              </a:rPr>
              <a:t>2025 Awards</a:t>
            </a:r>
          </a:p>
        </p:txBody>
      </p:sp>
      <p:sp>
        <p:nvSpPr>
          <p:cNvPr id="5" name="Content Placeholder 4"/>
          <p:cNvSpPr>
            <a:spLocks noGrp="1"/>
          </p:cNvSpPr>
          <p:nvPr>
            <p:ph idx="1"/>
          </p:nvPr>
        </p:nvSpPr>
        <p:spPr>
          <a:xfrm>
            <a:off x="457200" y="1540240"/>
            <a:ext cx="8229600" cy="4860560"/>
          </a:xfrm>
        </p:spPr>
        <p:txBody>
          <a:bodyPr>
            <a:normAutofit/>
          </a:bodyPr>
          <a:lstStyle/>
          <a:p>
            <a:pPr marL="57150" indent="0">
              <a:buNone/>
            </a:pPr>
            <a:r>
              <a:rPr lang="en-US" sz="2800" dirty="0">
                <a:latin typeface="Avenir Medium"/>
                <a:cs typeface="Avenir Medium"/>
              </a:rPr>
              <a:t>Mentorship Award</a:t>
            </a:r>
          </a:p>
          <a:p>
            <a:pPr marL="400050"/>
            <a:r>
              <a:rPr lang="en-CA" sz="2400" dirty="0">
                <a:latin typeface="Avenir Book" panose="02000503020000020003" pitchFamily="2" charset="0"/>
              </a:rPr>
              <a:t>The award honours a Canadian Cognitive Scientist who has demonstrated sustained, effective mentorship of students from equity-deserving groups</a:t>
            </a:r>
            <a:endParaRPr lang="en-US" sz="2400" i="1" dirty="0">
              <a:solidFill>
                <a:srgbClr val="FF0000"/>
              </a:solidFill>
              <a:latin typeface="Avenir Book" panose="02000503020000020003" pitchFamily="2" charset="0"/>
              <a:cs typeface="Avenir Medium"/>
            </a:endParaRPr>
          </a:p>
          <a:p>
            <a:pPr marL="457200" lvl="1" indent="0">
              <a:buNone/>
            </a:pPr>
            <a:br>
              <a:rPr lang="en-US" sz="3200" dirty="0">
                <a:latin typeface="Avenir Medium"/>
                <a:cs typeface="Avenir Medium"/>
              </a:rPr>
            </a:br>
            <a:r>
              <a:rPr lang="en-US" sz="3600" b="1" dirty="0">
                <a:latin typeface="Avenir Medium"/>
                <a:cs typeface="Avenir Medium"/>
              </a:rPr>
              <a:t>Dr. Dana Hayward</a:t>
            </a:r>
            <a:br>
              <a:rPr lang="en-US" sz="3200" b="1" dirty="0">
                <a:latin typeface="Avenir Medium"/>
                <a:cs typeface="Avenir Medium"/>
              </a:rPr>
            </a:br>
            <a:r>
              <a:rPr lang="en-US" sz="3200" i="1" dirty="0">
                <a:latin typeface="Avenir Medium"/>
                <a:cs typeface="Avenir Medium"/>
              </a:rPr>
              <a:t>University of Alberta</a:t>
            </a:r>
            <a:endParaRPr lang="en-US" sz="3200" i="1" dirty="0">
              <a:latin typeface="Avenir Light" panose="020B0402020203020204" pitchFamily="34" charset="77"/>
              <a:cs typeface="Avenir Medium"/>
            </a:endParaRPr>
          </a:p>
          <a:p>
            <a:pPr marL="514350" indent="-457200"/>
            <a:endParaRPr lang="en-US" sz="2800" dirty="0">
              <a:latin typeface="Avenir Medium"/>
              <a:cs typeface="Avenir Medium"/>
            </a:endParaRP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 person with long hair wearing a yellow and white shirt&#10;&#10;AI-generated content may be incorrect.">
            <a:extLst>
              <a:ext uri="{FF2B5EF4-FFF2-40B4-BE49-F238E27FC236}">
                <a16:creationId xmlns:a16="http://schemas.microsoft.com/office/drawing/2014/main" id="{3BC46DA9-C83B-9708-E11D-F41D05BFEC7D}"/>
              </a:ext>
            </a:extLst>
          </p:cNvPr>
          <p:cNvPicPr>
            <a:picLocks noChangeAspect="1"/>
          </p:cNvPicPr>
          <p:nvPr/>
        </p:nvPicPr>
        <p:blipFill>
          <a:blip r:embed="rId2"/>
          <a:stretch>
            <a:fillRect/>
          </a:stretch>
        </p:blipFill>
        <p:spPr>
          <a:xfrm>
            <a:off x="5740400" y="3557587"/>
            <a:ext cx="2700337" cy="27003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5496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1F2C4-24E9-E04C-DD26-DF9AD3B844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09B1BE-4FF5-B602-6242-27E4D0F4AAD2}"/>
              </a:ext>
            </a:extLst>
          </p:cNvPr>
          <p:cNvSpPr>
            <a:spLocks noGrp="1"/>
          </p:cNvSpPr>
          <p:nvPr>
            <p:ph type="title"/>
          </p:nvPr>
        </p:nvSpPr>
        <p:spPr/>
        <p:txBody>
          <a:bodyPr/>
          <a:lstStyle/>
          <a:p>
            <a:r>
              <a:rPr lang="en-US" dirty="0">
                <a:latin typeface="Avenir Medium"/>
                <a:cs typeface="Avenir Medium"/>
              </a:rPr>
              <a:t>WICS</a:t>
            </a:r>
            <a:r>
              <a:rPr lang="en-US" dirty="0">
                <a:solidFill>
                  <a:srgbClr val="FF0000"/>
                </a:solidFill>
                <a:latin typeface="Avenir Medium"/>
                <a:cs typeface="Avenir Medium"/>
              </a:rPr>
              <a:t>C</a:t>
            </a:r>
            <a:r>
              <a:rPr lang="en-US" dirty="0">
                <a:latin typeface="Avenir Medium"/>
                <a:cs typeface="Avenir Medium"/>
              </a:rPr>
              <a:t>+</a:t>
            </a:r>
            <a:r>
              <a:rPr lang="en-US" dirty="0">
                <a:solidFill>
                  <a:srgbClr val="FF0000"/>
                </a:solidFill>
                <a:latin typeface="Avenir Medium"/>
                <a:cs typeface="Avenir Medium"/>
              </a:rPr>
              <a:t> </a:t>
            </a:r>
            <a:r>
              <a:rPr lang="en-US" dirty="0">
                <a:latin typeface="Avenir Medium"/>
                <a:cs typeface="Avenir Medium"/>
              </a:rPr>
              <a:t>2025 Awards</a:t>
            </a:r>
          </a:p>
        </p:txBody>
      </p:sp>
      <p:sp>
        <p:nvSpPr>
          <p:cNvPr id="5" name="Content Placeholder 4">
            <a:extLst>
              <a:ext uri="{FF2B5EF4-FFF2-40B4-BE49-F238E27FC236}">
                <a16:creationId xmlns:a16="http://schemas.microsoft.com/office/drawing/2014/main" id="{F52B42DB-CAB5-5B5E-0CF5-B1C1497754B3}"/>
              </a:ext>
            </a:extLst>
          </p:cNvPr>
          <p:cNvSpPr>
            <a:spLocks noGrp="1"/>
          </p:cNvSpPr>
          <p:nvPr>
            <p:ph idx="1"/>
          </p:nvPr>
        </p:nvSpPr>
        <p:spPr>
          <a:xfrm>
            <a:off x="0" y="1465029"/>
            <a:ext cx="8843963" cy="5317760"/>
          </a:xfrm>
        </p:spPr>
        <p:txBody>
          <a:bodyPr>
            <a:normAutofit fontScale="62500" lnSpcReduction="20000"/>
          </a:bodyPr>
          <a:lstStyle/>
          <a:p>
            <a:pPr marL="514350" indent="-457200"/>
            <a:r>
              <a:rPr lang="en-CA" dirty="0"/>
              <a:t>Dr. Dana Hayward's contribution to the training and mentorship of young scientists, particularly women and nonbinary students, is truly exceptional. Her dedication and impact extend far beyond typical expectations, setting her apart as a mentor of extraordinary caliber. </a:t>
            </a:r>
          </a:p>
          <a:p>
            <a:pPr marL="57150" indent="0">
              <a:buNone/>
            </a:pPr>
            <a:endParaRPr lang="en-CA" dirty="0"/>
          </a:p>
          <a:p>
            <a:pPr marL="514350" indent="-457200"/>
            <a:r>
              <a:rPr lang="en-CA" dirty="0"/>
              <a:t>Dr. Hayward's dedication to equity is another hallmark of her unique style. She recognizes that fostering a truly supportive environment requires actively addressing systemic barriers and biases. </a:t>
            </a:r>
            <a:r>
              <a:rPr lang="en-CA" b="1" dirty="0">
                <a:solidFill>
                  <a:srgbClr val="C00000"/>
                </a:solidFill>
              </a:rPr>
              <a:t>Not only is Dr. Hayward committed to creating opportunities for her students' growth (with tangible benefits as demonstrated unequivocally in the previous sections), but she demonstrates a reciprocal commitment to her own development, pursuing ongoing education and training on topics ranging from Truth and Reconciliation to gender and sexuality. </a:t>
            </a:r>
            <a:r>
              <a:rPr lang="en-CA" dirty="0"/>
              <a:t>This commitment to continuous learning for her students and herself sets her apart as a mentor who is not only supportive but also actively working to dismantle barriers to success. </a:t>
            </a:r>
            <a:r>
              <a:rPr lang="en-CA" b="1" dirty="0">
                <a:solidFill>
                  <a:srgbClr val="C00000"/>
                </a:solidFill>
              </a:rPr>
              <a:t>This commitment to fostering an inclusive environment is validated by student feedback, such as this observation: "[Dr. Hayward is] careful to discuss implicit biases and systemic barriers in cognitive science, in a manner that was not shaming of a student’s blind spots, but instead educational and encouraging." </a:t>
            </a:r>
          </a:p>
          <a:p>
            <a:pPr marL="514350" indent="-457200"/>
            <a:endParaRPr lang="en-US" sz="2800" dirty="0">
              <a:latin typeface="Avenir Medium"/>
              <a:cs typeface="Avenir Medium"/>
            </a:endParaRPr>
          </a:p>
        </p:txBody>
      </p:sp>
      <p:sp>
        <p:nvSpPr>
          <p:cNvPr id="6" name="Rectangle 5">
            <a:extLst>
              <a:ext uri="{FF2B5EF4-FFF2-40B4-BE49-F238E27FC236}">
                <a16:creationId xmlns:a16="http://schemas.microsoft.com/office/drawing/2014/main" id="{8B25A3A3-C3FB-B1A2-791E-233772B1392E}"/>
              </a:ext>
            </a:extLst>
          </p:cNvPr>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92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0169"/>
            <a:ext cx="8229600" cy="1554162"/>
          </a:xfrm>
        </p:spPr>
        <p:txBody>
          <a:bodyPr>
            <a:normAutofit fontScale="90000"/>
          </a:bodyPr>
          <a:lstStyle/>
          <a:p>
            <a:r>
              <a:rPr lang="en-US" sz="3200" dirty="0" err="1">
                <a:latin typeface="Avenir Medium"/>
                <a:cs typeface="Avenir Medium"/>
              </a:rPr>
              <a:t>WiCS</a:t>
            </a:r>
            <a:r>
              <a:rPr lang="en-US" sz="3200" dirty="0" err="1">
                <a:solidFill>
                  <a:srgbClr val="FF0000"/>
                </a:solidFill>
                <a:latin typeface="Avenir Medium"/>
                <a:cs typeface="Avenir Medium"/>
              </a:rPr>
              <a:t>C</a:t>
            </a:r>
            <a:r>
              <a:rPr lang="en-US" sz="3200" dirty="0">
                <a:latin typeface="Avenir Medium"/>
                <a:cs typeface="Avenir Medium"/>
              </a:rPr>
              <a:t>+ Mentorship Award 2025</a:t>
            </a:r>
            <a:br>
              <a:rPr lang="en-US" dirty="0">
                <a:latin typeface="Avenir Medium"/>
                <a:cs typeface="Avenir Medium"/>
              </a:rPr>
            </a:br>
            <a:r>
              <a:rPr lang="en-US" sz="3600" b="1" dirty="0">
                <a:latin typeface="Avenir Medium"/>
                <a:cs typeface="Avenir Medium"/>
              </a:rPr>
              <a:t>Dr. Dana Hayward</a:t>
            </a:r>
            <a:br>
              <a:rPr lang="en-US" b="1" dirty="0">
                <a:latin typeface="Avenir Medium"/>
                <a:cs typeface="Avenir Medium"/>
              </a:rPr>
            </a:br>
            <a:r>
              <a:rPr lang="en-US" sz="3100" dirty="0">
                <a:latin typeface="Avenir Medium"/>
                <a:cs typeface="Avenir Medium"/>
              </a:rPr>
              <a:t>(University of Edmonton)</a:t>
            </a:r>
          </a:p>
        </p:txBody>
      </p:sp>
      <p:sp>
        <p:nvSpPr>
          <p:cNvPr id="6" name="Rectangle 5"/>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02D6144-1AA6-F94D-9DBE-14C65D07B30A}"/>
              </a:ext>
            </a:extLst>
          </p:cNvPr>
          <p:cNvSpPr>
            <a:spLocks noGrp="1"/>
          </p:cNvSpPr>
          <p:nvPr>
            <p:ph idx="1"/>
          </p:nvPr>
        </p:nvSpPr>
        <p:spPr>
          <a:xfrm>
            <a:off x="223976" y="6217920"/>
            <a:ext cx="8813782" cy="640080"/>
          </a:xfrm>
        </p:spPr>
        <p:txBody>
          <a:bodyPr>
            <a:noAutofit/>
          </a:bodyPr>
          <a:lstStyle/>
          <a:p>
            <a:pPr marL="57150" indent="0" algn="ctr">
              <a:buNone/>
            </a:pPr>
            <a:r>
              <a:rPr lang="en-US" sz="2000" dirty="0">
                <a:latin typeface="Avenir Medium"/>
                <a:cs typeface="Avenir Medium"/>
              </a:rPr>
              <a:t>Professor Dana Hayward and trainees</a:t>
            </a:r>
            <a:endParaRPr lang="en-US" sz="2000" i="1" dirty="0">
              <a:latin typeface="Avenir Medium"/>
              <a:cs typeface="Avenir Medium"/>
            </a:endParaRPr>
          </a:p>
          <a:p>
            <a:pPr marL="57150" indent="0">
              <a:buNone/>
            </a:pPr>
            <a:endParaRPr lang="en-US" sz="1400" dirty="0">
              <a:latin typeface="Avenir Medium"/>
              <a:cs typeface="Avenir Medium"/>
            </a:endParaRPr>
          </a:p>
        </p:txBody>
      </p:sp>
      <p:pic>
        <p:nvPicPr>
          <p:cNvPr id="2" name="Picture 1" descr="A group of women standing in front of a balloon&#10;&#10;AI-generated content may be incorrect.">
            <a:extLst>
              <a:ext uri="{FF2B5EF4-FFF2-40B4-BE49-F238E27FC236}">
                <a16:creationId xmlns:a16="http://schemas.microsoft.com/office/drawing/2014/main" id="{E0C7A4D3-D929-FCFA-E5DE-BF7A9B55CB4C}"/>
              </a:ext>
            </a:extLst>
          </p:cNvPr>
          <p:cNvPicPr>
            <a:picLocks noChangeAspect="1"/>
          </p:cNvPicPr>
          <p:nvPr/>
        </p:nvPicPr>
        <p:blipFill>
          <a:blip r:embed="rId2"/>
          <a:stretch>
            <a:fillRect/>
          </a:stretch>
        </p:blipFill>
        <p:spPr>
          <a:xfrm>
            <a:off x="223976" y="1690016"/>
            <a:ext cx="3266447" cy="4357687"/>
          </a:xfrm>
          <a:prstGeom prst="rect">
            <a:avLst/>
          </a:prstGeom>
        </p:spPr>
      </p:pic>
      <p:pic>
        <p:nvPicPr>
          <p:cNvPr id="8" name="Picture 7" descr="A group of people posing for a photo&#10;&#10;AI-generated content may be incorrect.">
            <a:extLst>
              <a:ext uri="{FF2B5EF4-FFF2-40B4-BE49-F238E27FC236}">
                <a16:creationId xmlns:a16="http://schemas.microsoft.com/office/drawing/2014/main" id="{2E68DA52-3730-6DA7-D434-D08A1AD23C95}"/>
              </a:ext>
            </a:extLst>
          </p:cNvPr>
          <p:cNvPicPr>
            <a:picLocks noChangeAspect="1"/>
          </p:cNvPicPr>
          <p:nvPr/>
        </p:nvPicPr>
        <p:blipFill>
          <a:blip r:embed="rId3"/>
          <a:stretch>
            <a:fillRect/>
          </a:stretch>
        </p:blipFill>
        <p:spPr>
          <a:xfrm rot="10800000">
            <a:off x="3757613" y="1804548"/>
            <a:ext cx="4929187" cy="3696890"/>
          </a:xfrm>
          <a:prstGeom prst="rect">
            <a:avLst/>
          </a:prstGeom>
        </p:spPr>
      </p:pic>
      <p:pic>
        <p:nvPicPr>
          <p:cNvPr id="10" name="Picture 9" descr="A group of people standing together&#10;&#10;AI-generated content may be incorrect.">
            <a:extLst>
              <a:ext uri="{FF2B5EF4-FFF2-40B4-BE49-F238E27FC236}">
                <a16:creationId xmlns:a16="http://schemas.microsoft.com/office/drawing/2014/main" id="{37AE754B-08EC-6F55-F86F-25A07073FEAF}"/>
              </a:ext>
            </a:extLst>
          </p:cNvPr>
          <p:cNvPicPr>
            <a:picLocks noChangeAspect="1"/>
          </p:cNvPicPr>
          <p:nvPr/>
        </p:nvPicPr>
        <p:blipFill>
          <a:blip r:embed="rId4"/>
          <a:stretch>
            <a:fillRect/>
          </a:stretch>
        </p:blipFill>
        <p:spPr>
          <a:xfrm>
            <a:off x="685800" y="1036320"/>
            <a:ext cx="7772400" cy="5181600"/>
          </a:xfrm>
          <a:prstGeom prst="rect">
            <a:avLst/>
          </a:prstGeom>
        </p:spPr>
      </p:pic>
    </p:spTree>
    <p:extLst>
      <p:ext uri="{BB962C8B-B14F-4D97-AF65-F5344CB8AC3E}">
        <p14:creationId xmlns:p14="http://schemas.microsoft.com/office/powerpoint/2010/main" val="156759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522AC-9CF9-C371-838C-4BF2578EF6B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76AA78B-6374-9971-AC3F-24F2C1FAF313}"/>
              </a:ext>
            </a:extLst>
          </p:cNvPr>
          <p:cNvSpPr/>
          <p:nvPr/>
        </p:nvSpPr>
        <p:spPr>
          <a:xfrm>
            <a:off x="0" y="6558353"/>
            <a:ext cx="9261734" cy="299647"/>
          </a:xfrm>
          <a:prstGeom prst="rect">
            <a:avLst/>
          </a:prstGeom>
          <a:gradFill flip="none" rotWithShape="1">
            <a:gsLst>
              <a:gs pos="0">
                <a:srgbClr val="FF0000"/>
              </a:gs>
              <a:gs pos="100000">
                <a:srgbClr val="FFFFFF"/>
              </a:gs>
            </a:gsLst>
            <a:lin ang="82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867AD8-3091-9100-B1D4-FED06A164B4B}"/>
              </a:ext>
            </a:extLst>
          </p:cNvPr>
          <p:cNvSpPr>
            <a:spLocks noGrp="1"/>
          </p:cNvSpPr>
          <p:nvPr>
            <p:ph type="title"/>
          </p:nvPr>
        </p:nvSpPr>
        <p:spPr/>
        <p:txBody>
          <a:bodyPr/>
          <a:lstStyle/>
          <a:p>
            <a:r>
              <a:rPr lang="en-US" dirty="0">
                <a:latin typeface="Avenir Book" panose="02000503020000020003" pitchFamily="2" charset="0"/>
              </a:rPr>
              <a:t>Meeting Agenda</a:t>
            </a:r>
          </a:p>
        </p:txBody>
      </p:sp>
      <p:pic>
        <p:nvPicPr>
          <p:cNvPr id="5" name="Picture 4" descr="A schedule with text and images&#10;&#10;AI-generated content may be incorrect.">
            <a:extLst>
              <a:ext uri="{FF2B5EF4-FFF2-40B4-BE49-F238E27FC236}">
                <a16:creationId xmlns:a16="http://schemas.microsoft.com/office/drawing/2014/main" id="{12437167-8E81-10A9-5484-BEC210CE9EBD}"/>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1452611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2DAD2"/>
        </a:solidFill>
        <a:effectLst/>
      </p:bgPr>
    </p:bg>
    <p:spTree>
      <p:nvGrpSpPr>
        <p:cNvPr id="1" name="">
          <a:extLst>
            <a:ext uri="{FF2B5EF4-FFF2-40B4-BE49-F238E27FC236}">
              <a16:creationId xmlns:a16="http://schemas.microsoft.com/office/drawing/2014/main" id="{4F25104B-65D0-27B3-1A2D-A19C5758FDCE}"/>
            </a:ext>
          </a:extLst>
        </p:cNvPr>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E9AE0228-A1DF-4D73-DD82-1BE327E0640A}"/>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2418655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37684</TotalTime>
  <Words>609</Words>
  <Application>Microsoft Macintosh PowerPoint</Application>
  <PresentationFormat>On-screen Show (4:3)</PresentationFormat>
  <Paragraphs>64</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Avenir Book</vt:lpstr>
      <vt:lpstr>Avenir Light</vt:lpstr>
      <vt:lpstr>Avenir Medium</vt:lpstr>
      <vt:lpstr>Calibri</vt:lpstr>
      <vt:lpstr>Office Theme</vt:lpstr>
      <vt:lpstr>PowerPoint Presentation</vt:lpstr>
      <vt:lpstr>PowerPoint Presentation</vt:lpstr>
      <vt:lpstr>PowerPoint Presentation</vt:lpstr>
      <vt:lpstr>WiCSC+ Background</vt:lpstr>
      <vt:lpstr>WiCSC + Objectives</vt:lpstr>
      <vt:lpstr>WiCSC+ Advisory Board  2016-2025</vt:lpstr>
      <vt:lpstr>PowerPoint Presentation</vt:lpstr>
      <vt:lpstr>PowerPoint Presentation</vt:lpstr>
      <vt:lpstr>What we’ve been up to @ WICSC+</vt:lpstr>
      <vt:lpstr>What we’ve been up to @ WICSC+</vt:lpstr>
      <vt:lpstr>What we’ve been up to @ WICSC+</vt:lpstr>
      <vt:lpstr>What we’ve been up to @ WICSC+</vt:lpstr>
      <vt:lpstr>Next Steps – WICSC+ 2.0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Meeting Agenda</vt:lpstr>
      <vt:lpstr>WICSC+ 2025 Awards</vt:lpstr>
      <vt:lpstr>WICSC+ 2025 Awards</vt:lpstr>
      <vt:lpstr>WICSC+ 2025 Awards</vt:lpstr>
      <vt:lpstr>WiCSC+ Mentorship Award 2025 Dr. Dana Hayward (University of Edmonton)</vt:lpstr>
      <vt:lpstr>Meeting Agenda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Penny</dc:creator>
  <cp:lastModifiedBy>Debra Titone, Dr</cp:lastModifiedBy>
  <cp:revision>157</cp:revision>
  <dcterms:created xsi:type="dcterms:W3CDTF">2016-06-20T21:18:28Z</dcterms:created>
  <dcterms:modified xsi:type="dcterms:W3CDTF">2025-07-08T08:38:13Z</dcterms:modified>
</cp:coreProperties>
</file>